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38"/>
  </p:notesMasterIdLst>
  <p:sldIdLst>
    <p:sldId id="256" r:id="rId2"/>
    <p:sldId id="257" r:id="rId3"/>
    <p:sldId id="258" r:id="rId4"/>
    <p:sldId id="259" r:id="rId5"/>
    <p:sldId id="260" r:id="rId6"/>
    <p:sldId id="305" r:id="rId7"/>
    <p:sldId id="306" r:id="rId8"/>
    <p:sldId id="270" r:id="rId9"/>
    <p:sldId id="268" r:id="rId10"/>
    <p:sldId id="298" r:id="rId11"/>
    <p:sldId id="269" r:id="rId12"/>
    <p:sldId id="271" r:id="rId13"/>
    <p:sldId id="263" r:id="rId14"/>
    <p:sldId id="272" r:id="rId15"/>
    <p:sldId id="266" r:id="rId16"/>
    <p:sldId id="267" r:id="rId17"/>
    <p:sldId id="273" r:id="rId18"/>
    <p:sldId id="296" r:id="rId19"/>
    <p:sldId id="284" r:id="rId20"/>
    <p:sldId id="297" r:id="rId21"/>
    <p:sldId id="282" r:id="rId22"/>
    <p:sldId id="283" r:id="rId23"/>
    <p:sldId id="307" r:id="rId24"/>
    <p:sldId id="310" r:id="rId25"/>
    <p:sldId id="311" r:id="rId26"/>
    <p:sldId id="291" r:id="rId27"/>
    <p:sldId id="313" r:id="rId28"/>
    <p:sldId id="308" r:id="rId29"/>
    <p:sldId id="286" r:id="rId30"/>
    <p:sldId id="287" r:id="rId31"/>
    <p:sldId id="303" r:id="rId32"/>
    <p:sldId id="304" r:id="rId33"/>
    <p:sldId id="312" r:id="rId34"/>
    <p:sldId id="309" r:id="rId35"/>
    <p:sldId id="302" r:id="rId36"/>
    <p:sldId id="281"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43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388083-D35D-4F58-B3AA-6EAB484561F8}" type="datetimeFigureOut">
              <a:rPr lang="es-ES" smtClean="0"/>
              <a:t>09/12/2014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3DCBD2-B76D-4EE5-BE72-172581C22F22}" type="slidenum">
              <a:rPr lang="es-ES" smtClean="0"/>
              <a:t>‹Nº›</a:t>
            </a:fld>
            <a:endParaRPr lang="es-ES"/>
          </a:p>
        </p:txBody>
      </p:sp>
    </p:spTree>
    <p:extLst>
      <p:ext uri="{BB962C8B-B14F-4D97-AF65-F5344CB8AC3E}">
        <p14:creationId xmlns:p14="http://schemas.microsoft.com/office/powerpoint/2010/main" val="2634603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1</a:t>
            </a:fld>
            <a:endParaRPr lang="es-ES"/>
          </a:p>
        </p:txBody>
      </p:sp>
    </p:spTree>
    <p:extLst>
      <p:ext uri="{BB962C8B-B14F-4D97-AF65-F5344CB8AC3E}">
        <p14:creationId xmlns:p14="http://schemas.microsoft.com/office/powerpoint/2010/main" val="871285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12</a:t>
            </a:fld>
            <a:endParaRPr lang="es-ES"/>
          </a:p>
        </p:txBody>
      </p:sp>
    </p:spTree>
    <p:extLst>
      <p:ext uri="{BB962C8B-B14F-4D97-AF65-F5344CB8AC3E}">
        <p14:creationId xmlns:p14="http://schemas.microsoft.com/office/powerpoint/2010/main" val="85014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13</a:t>
            </a:fld>
            <a:endParaRPr lang="es-ES"/>
          </a:p>
        </p:txBody>
      </p:sp>
    </p:spTree>
    <p:extLst>
      <p:ext uri="{BB962C8B-B14F-4D97-AF65-F5344CB8AC3E}">
        <p14:creationId xmlns:p14="http://schemas.microsoft.com/office/powerpoint/2010/main" val="754284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14</a:t>
            </a:fld>
            <a:endParaRPr lang="es-ES"/>
          </a:p>
        </p:txBody>
      </p:sp>
    </p:spTree>
    <p:extLst>
      <p:ext uri="{BB962C8B-B14F-4D97-AF65-F5344CB8AC3E}">
        <p14:creationId xmlns:p14="http://schemas.microsoft.com/office/powerpoint/2010/main" val="100890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15</a:t>
            </a:fld>
            <a:endParaRPr lang="es-ES"/>
          </a:p>
        </p:txBody>
      </p:sp>
    </p:spTree>
    <p:extLst>
      <p:ext uri="{BB962C8B-B14F-4D97-AF65-F5344CB8AC3E}">
        <p14:creationId xmlns:p14="http://schemas.microsoft.com/office/powerpoint/2010/main" val="385694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16</a:t>
            </a:fld>
            <a:endParaRPr lang="es-ES"/>
          </a:p>
        </p:txBody>
      </p:sp>
    </p:spTree>
    <p:extLst>
      <p:ext uri="{BB962C8B-B14F-4D97-AF65-F5344CB8AC3E}">
        <p14:creationId xmlns:p14="http://schemas.microsoft.com/office/powerpoint/2010/main" val="3454052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17</a:t>
            </a:fld>
            <a:endParaRPr lang="es-ES"/>
          </a:p>
        </p:txBody>
      </p:sp>
    </p:spTree>
    <p:extLst>
      <p:ext uri="{BB962C8B-B14F-4D97-AF65-F5344CB8AC3E}">
        <p14:creationId xmlns:p14="http://schemas.microsoft.com/office/powerpoint/2010/main" val="2003964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18</a:t>
            </a:fld>
            <a:endParaRPr lang="es-ES"/>
          </a:p>
        </p:txBody>
      </p:sp>
    </p:spTree>
    <p:extLst>
      <p:ext uri="{BB962C8B-B14F-4D97-AF65-F5344CB8AC3E}">
        <p14:creationId xmlns:p14="http://schemas.microsoft.com/office/powerpoint/2010/main" val="1286457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19</a:t>
            </a:fld>
            <a:endParaRPr lang="es-ES"/>
          </a:p>
        </p:txBody>
      </p:sp>
    </p:spTree>
    <p:extLst>
      <p:ext uri="{BB962C8B-B14F-4D97-AF65-F5344CB8AC3E}">
        <p14:creationId xmlns:p14="http://schemas.microsoft.com/office/powerpoint/2010/main" val="1169538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20</a:t>
            </a:fld>
            <a:endParaRPr lang="es-ES"/>
          </a:p>
        </p:txBody>
      </p:sp>
    </p:spTree>
    <p:extLst>
      <p:ext uri="{BB962C8B-B14F-4D97-AF65-F5344CB8AC3E}">
        <p14:creationId xmlns:p14="http://schemas.microsoft.com/office/powerpoint/2010/main" val="3043180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21</a:t>
            </a:fld>
            <a:endParaRPr lang="es-ES"/>
          </a:p>
        </p:txBody>
      </p:sp>
    </p:spTree>
    <p:extLst>
      <p:ext uri="{BB962C8B-B14F-4D97-AF65-F5344CB8AC3E}">
        <p14:creationId xmlns:p14="http://schemas.microsoft.com/office/powerpoint/2010/main" val="222523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2</a:t>
            </a:fld>
            <a:endParaRPr lang="es-ES"/>
          </a:p>
        </p:txBody>
      </p:sp>
    </p:spTree>
    <p:extLst>
      <p:ext uri="{BB962C8B-B14F-4D97-AF65-F5344CB8AC3E}">
        <p14:creationId xmlns:p14="http://schemas.microsoft.com/office/powerpoint/2010/main" val="315317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22</a:t>
            </a:fld>
            <a:endParaRPr lang="es-ES"/>
          </a:p>
        </p:txBody>
      </p:sp>
    </p:spTree>
    <p:extLst>
      <p:ext uri="{BB962C8B-B14F-4D97-AF65-F5344CB8AC3E}">
        <p14:creationId xmlns:p14="http://schemas.microsoft.com/office/powerpoint/2010/main" val="4111644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23</a:t>
            </a:fld>
            <a:endParaRPr lang="es-ES"/>
          </a:p>
        </p:txBody>
      </p:sp>
    </p:spTree>
    <p:extLst>
      <p:ext uri="{BB962C8B-B14F-4D97-AF65-F5344CB8AC3E}">
        <p14:creationId xmlns:p14="http://schemas.microsoft.com/office/powerpoint/2010/main" val="171629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26</a:t>
            </a:fld>
            <a:endParaRPr lang="es-ES"/>
          </a:p>
        </p:txBody>
      </p:sp>
    </p:spTree>
    <p:extLst>
      <p:ext uri="{BB962C8B-B14F-4D97-AF65-F5344CB8AC3E}">
        <p14:creationId xmlns:p14="http://schemas.microsoft.com/office/powerpoint/2010/main" val="1135395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28</a:t>
            </a:fld>
            <a:endParaRPr lang="es-ES"/>
          </a:p>
        </p:txBody>
      </p:sp>
    </p:spTree>
    <p:extLst>
      <p:ext uri="{BB962C8B-B14F-4D97-AF65-F5344CB8AC3E}">
        <p14:creationId xmlns:p14="http://schemas.microsoft.com/office/powerpoint/2010/main" val="1135395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29</a:t>
            </a:fld>
            <a:endParaRPr lang="es-ES"/>
          </a:p>
        </p:txBody>
      </p:sp>
    </p:spTree>
    <p:extLst>
      <p:ext uri="{BB962C8B-B14F-4D97-AF65-F5344CB8AC3E}">
        <p14:creationId xmlns:p14="http://schemas.microsoft.com/office/powerpoint/2010/main" val="2231828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30</a:t>
            </a:fld>
            <a:endParaRPr lang="es-ES"/>
          </a:p>
        </p:txBody>
      </p:sp>
    </p:spTree>
    <p:extLst>
      <p:ext uri="{BB962C8B-B14F-4D97-AF65-F5344CB8AC3E}">
        <p14:creationId xmlns:p14="http://schemas.microsoft.com/office/powerpoint/2010/main" val="1385796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31</a:t>
            </a:fld>
            <a:endParaRPr lang="es-ES"/>
          </a:p>
        </p:txBody>
      </p:sp>
    </p:spTree>
    <p:extLst>
      <p:ext uri="{BB962C8B-B14F-4D97-AF65-F5344CB8AC3E}">
        <p14:creationId xmlns:p14="http://schemas.microsoft.com/office/powerpoint/2010/main" val="3904706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32</a:t>
            </a:fld>
            <a:endParaRPr lang="es-ES"/>
          </a:p>
        </p:txBody>
      </p:sp>
    </p:spTree>
    <p:extLst>
      <p:ext uri="{BB962C8B-B14F-4D97-AF65-F5344CB8AC3E}">
        <p14:creationId xmlns:p14="http://schemas.microsoft.com/office/powerpoint/2010/main" val="1239551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35</a:t>
            </a:fld>
            <a:endParaRPr lang="es-ES"/>
          </a:p>
        </p:txBody>
      </p:sp>
    </p:spTree>
    <p:extLst>
      <p:ext uri="{BB962C8B-B14F-4D97-AF65-F5344CB8AC3E}">
        <p14:creationId xmlns:p14="http://schemas.microsoft.com/office/powerpoint/2010/main" val="3844147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E3DCBD2-B76D-4EE5-BE72-172581C22F22}" type="slidenum">
              <a:rPr lang="es-ES" smtClean="0"/>
              <a:t>36</a:t>
            </a:fld>
            <a:endParaRPr lang="es-ES"/>
          </a:p>
        </p:txBody>
      </p:sp>
    </p:spTree>
    <p:extLst>
      <p:ext uri="{BB962C8B-B14F-4D97-AF65-F5344CB8AC3E}">
        <p14:creationId xmlns:p14="http://schemas.microsoft.com/office/powerpoint/2010/main" val="75598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3</a:t>
            </a:fld>
            <a:endParaRPr lang="es-ES"/>
          </a:p>
        </p:txBody>
      </p:sp>
    </p:spTree>
    <p:extLst>
      <p:ext uri="{BB962C8B-B14F-4D97-AF65-F5344CB8AC3E}">
        <p14:creationId xmlns:p14="http://schemas.microsoft.com/office/powerpoint/2010/main" val="102685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4</a:t>
            </a:fld>
            <a:endParaRPr lang="es-ES"/>
          </a:p>
        </p:txBody>
      </p:sp>
    </p:spTree>
    <p:extLst>
      <p:ext uri="{BB962C8B-B14F-4D97-AF65-F5344CB8AC3E}">
        <p14:creationId xmlns:p14="http://schemas.microsoft.com/office/powerpoint/2010/main" val="42979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5</a:t>
            </a:fld>
            <a:endParaRPr lang="es-ES"/>
          </a:p>
        </p:txBody>
      </p:sp>
    </p:spTree>
    <p:extLst>
      <p:ext uri="{BB962C8B-B14F-4D97-AF65-F5344CB8AC3E}">
        <p14:creationId xmlns:p14="http://schemas.microsoft.com/office/powerpoint/2010/main" val="301065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8</a:t>
            </a:fld>
            <a:endParaRPr lang="es-ES"/>
          </a:p>
        </p:txBody>
      </p:sp>
    </p:spTree>
    <p:extLst>
      <p:ext uri="{BB962C8B-B14F-4D97-AF65-F5344CB8AC3E}">
        <p14:creationId xmlns:p14="http://schemas.microsoft.com/office/powerpoint/2010/main" val="80926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9</a:t>
            </a:fld>
            <a:endParaRPr lang="es-ES"/>
          </a:p>
        </p:txBody>
      </p:sp>
    </p:spTree>
    <p:extLst>
      <p:ext uri="{BB962C8B-B14F-4D97-AF65-F5344CB8AC3E}">
        <p14:creationId xmlns:p14="http://schemas.microsoft.com/office/powerpoint/2010/main" val="185053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10</a:t>
            </a:fld>
            <a:endParaRPr lang="es-ES"/>
          </a:p>
        </p:txBody>
      </p:sp>
    </p:spTree>
    <p:extLst>
      <p:ext uri="{BB962C8B-B14F-4D97-AF65-F5344CB8AC3E}">
        <p14:creationId xmlns:p14="http://schemas.microsoft.com/office/powerpoint/2010/main" val="100136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E3DCBD2-B76D-4EE5-BE72-172581C22F22}" type="slidenum">
              <a:rPr lang="es-ES" smtClean="0"/>
              <a:t>11</a:t>
            </a:fld>
            <a:endParaRPr lang="es-ES"/>
          </a:p>
        </p:txBody>
      </p:sp>
    </p:spTree>
    <p:extLst>
      <p:ext uri="{BB962C8B-B14F-4D97-AF65-F5344CB8AC3E}">
        <p14:creationId xmlns:p14="http://schemas.microsoft.com/office/powerpoint/2010/main" val="254750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BA7382-13F4-4D2F-AC76-62C46F08DB3E}" type="datetime1">
              <a:rPr lang="es-ES" smtClean="0"/>
              <a:t>09/12/2014</a:t>
            </a:fld>
            <a:endParaRPr lang="es-ES"/>
          </a:p>
        </p:txBody>
      </p:sp>
      <p:sp>
        <p:nvSpPr>
          <p:cNvPr id="5" name="Footer Placeholder 4"/>
          <p:cNvSpPr>
            <a:spLocks noGrp="1"/>
          </p:cNvSpPr>
          <p:nvPr>
            <p:ph type="ftr" sz="quarter" idx="11"/>
          </p:nvPr>
        </p:nvSpPr>
        <p:spPr/>
        <p:txBody>
          <a:bodyPr/>
          <a:lstStyle/>
          <a:p>
            <a:r>
              <a:rPr lang="es-ES" smtClean="0"/>
              <a:t>Taller de divulgacion cientifica                                                     21/11/ 13 Sevilla </a:t>
            </a:r>
            <a:endParaRPr lang="es-ES"/>
          </a:p>
        </p:txBody>
      </p:sp>
      <p:sp>
        <p:nvSpPr>
          <p:cNvPr id="6" name="Slide Number Placeholder 5"/>
          <p:cNvSpPr>
            <a:spLocks noGrp="1"/>
          </p:cNvSpPr>
          <p:nvPr>
            <p:ph type="sldNum" sz="quarter" idx="12"/>
          </p:nvPr>
        </p:nvSpPr>
        <p:spPr/>
        <p:txBody>
          <a:bodyPr/>
          <a:lstStyle/>
          <a:p>
            <a:fld id="{ABADBB16-5B7C-4AD8-A84C-040972AAC712}" type="slidenum">
              <a:rPr lang="es-ES" smtClean="0"/>
              <a:t>‹Nº›</a:t>
            </a:fld>
            <a:endParaRPr lang="es-ES"/>
          </a:p>
        </p:txBody>
      </p:sp>
    </p:spTree>
    <p:extLst>
      <p:ext uri="{BB962C8B-B14F-4D97-AF65-F5344CB8AC3E}">
        <p14:creationId xmlns:p14="http://schemas.microsoft.com/office/powerpoint/2010/main" val="36417985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Date Placeholder 6"/>
          <p:cNvSpPr>
            <a:spLocks noGrp="1"/>
          </p:cNvSpPr>
          <p:nvPr>
            <p:ph type="dt" sz="half" idx="10"/>
          </p:nvPr>
        </p:nvSpPr>
        <p:spPr/>
        <p:txBody>
          <a:bodyPr/>
          <a:lstStyle/>
          <a:p>
            <a:fld id="{B9BE4D3C-863A-4128-A528-FCBEE1406CE5}" type="datetime1">
              <a:rPr lang="es-ES" smtClean="0"/>
              <a:t>09/12/2014</a:t>
            </a:fld>
            <a:endParaRPr lang="es-ES"/>
          </a:p>
        </p:txBody>
      </p:sp>
      <p:sp>
        <p:nvSpPr>
          <p:cNvPr id="8" name="Footer Placeholder 7"/>
          <p:cNvSpPr>
            <a:spLocks noGrp="1"/>
          </p:cNvSpPr>
          <p:nvPr>
            <p:ph type="ftr" sz="quarter" idx="11"/>
          </p:nvPr>
        </p:nvSpPr>
        <p:spPr/>
        <p:txBody>
          <a:bodyPr/>
          <a:lstStyle/>
          <a:p>
            <a:r>
              <a:rPr lang="es-ES" smtClean="0"/>
              <a:t>Taller de divulgacion cientifica                                                     21/11/ 13 Sevilla </a:t>
            </a:r>
            <a:endParaRPr lang="es-ES"/>
          </a:p>
        </p:txBody>
      </p:sp>
      <p:sp>
        <p:nvSpPr>
          <p:cNvPr id="9" name="Slide Number Placeholder 8"/>
          <p:cNvSpPr>
            <a:spLocks noGrp="1"/>
          </p:cNvSpPr>
          <p:nvPr>
            <p:ph type="sldNum" sz="quarter" idx="12"/>
          </p:nvPr>
        </p:nvSpPr>
        <p:spPr/>
        <p:txBody>
          <a:bodyPr/>
          <a:lstStyle/>
          <a:p>
            <a:fld id="{ABADBB16-5B7C-4AD8-A84C-040972AAC712}" type="slidenum">
              <a:rPr lang="es-ES" smtClean="0"/>
              <a:t>‹Nº›</a:t>
            </a:fld>
            <a:endParaRPr lang="es-ES"/>
          </a:p>
        </p:txBody>
      </p:sp>
    </p:spTree>
    <p:extLst>
      <p:ext uri="{BB962C8B-B14F-4D97-AF65-F5344CB8AC3E}">
        <p14:creationId xmlns:p14="http://schemas.microsoft.com/office/powerpoint/2010/main" val="20996321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Date Placeholder 6"/>
          <p:cNvSpPr>
            <a:spLocks noGrp="1"/>
          </p:cNvSpPr>
          <p:nvPr>
            <p:ph type="dt" sz="half" idx="10"/>
          </p:nvPr>
        </p:nvSpPr>
        <p:spPr/>
        <p:txBody>
          <a:bodyPr/>
          <a:lstStyle/>
          <a:p>
            <a:fld id="{846156AE-9A9D-4B97-BC85-A7CC201962A3}" type="datetime1">
              <a:rPr lang="es-ES" smtClean="0"/>
              <a:t>09/12/2014</a:t>
            </a:fld>
            <a:endParaRPr lang="es-ES"/>
          </a:p>
        </p:txBody>
      </p:sp>
      <p:sp>
        <p:nvSpPr>
          <p:cNvPr id="8" name="Footer Placeholder 7"/>
          <p:cNvSpPr>
            <a:spLocks noGrp="1"/>
          </p:cNvSpPr>
          <p:nvPr>
            <p:ph type="ftr" sz="quarter" idx="11"/>
          </p:nvPr>
        </p:nvSpPr>
        <p:spPr/>
        <p:txBody>
          <a:bodyPr/>
          <a:lstStyle/>
          <a:p>
            <a:r>
              <a:rPr lang="es-ES" smtClean="0"/>
              <a:t>Taller de divulgacion cientifica                                                     21/11/ 13 Sevilla </a:t>
            </a:r>
            <a:endParaRPr lang="es-ES"/>
          </a:p>
        </p:txBody>
      </p:sp>
      <p:sp>
        <p:nvSpPr>
          <p:cNvPr id="9" name="Slide Number Placeholder 8"/>
          <p:cNvSpPr>
            <a:spLocks noGrp="1"/>
          </p:cNvSpPr>
          <p:nvPr>
            <p:ph type="sldNum" sz="quarter" idx="12"/>
          </p:nvPr>
        </p:nvSpPr>
        <p:spPr/>
        <p:txBody>
          <a:bodyPr/>
          <a:lstStyle/>
          <a:p>
            <a:fld id="{ABADBB16-5B7C-4AD8-A84C-040972AAC712}" type="slidenum">
              <a:rPr lang="es-ES" smtClean="0"/>
              <a:t>‹Nº›</a:t>
            </a:fld>
            <a:endParaRPr lang="es-ES"/>
          </a:p>
        </p:txBody>
      </p:sp>
    </p:spTree>
    <p:extLst>
      <p:ext uri="{BB962C8B-B14F-4D97-AF65-F5344CB8AC3E}">
        <p14:creationId xmlns:p14="http://schemas.microsoft.com/office/powerpoint/2010/main" val="18469363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5DE9784-70F7-40D0-9BED-45A823FEADF7}" type="datetime1">
              <a:rPr lang="es-ES" smtClean="0"/>
              <a:t>09/12/2014</a:t>
            </a:fld>
            <a:endParaRPr lang="es-ES"/>
          </a:p>
        </p:txBody>
      </p:sp>
      <p:sp>
        <p:nvSpPr>
          <p:cNvPr id="5" name="Footer Placeholder 4"/>
          <p:cNvSpPr>
            <a:spLocks noGrp="1"/>
          </p:cNvSpPr>
          <p:nvPr>
            <p:ph type="ftr" sz="quarter" idx="11"/>
          </p:nvPr>
        </p:nvSpPr>
        <p:spPr/>
        <p:txBody>
          <a:bodyPr/>
          <a:lstStyle/>
          <a:p>
            <a:r>
              <a:rPr lang="es-ES" smtClean="0"/>
              <a:t>Taller de divulgacion cientifica                                                     21/11/ 13 Sevilla </a:t>
            </a:r>
            <a:endParaRPr lang="es-ES"/>
          </a:p>
        </p:txBody>
      </p:sp>
      <p:sp>
        <p:nvSpPr>
          <p:cNvPr id="6" name="Slide Number Placeholder 5"/>
          <p:cNvSpPr>
            <a:spLocks noGrp="1"/>
          </p:cNvSpPr>
          <p:nvPr>
            <p:ph type="sldNum" sz="quarter" idx="12"/>
          </p:nvPr>
        </p:nvSpPr>
        <p:spPr/>
        <p:txBody>
          <a:bodyPr/>
          <a:lstStyle/>
          <a:p>
            <a:fld id="{ABADBB16-5B7C-4AD8-A84C-040972AAC712}" type="slidenum">
              <a:rPr lang="es-ES" smtClean="0"/>
              <a:t>‹Nº›</a:t>
            </a:fld>
            <a:endParaRPr lang="es-ES"/>
          </a:p>
        </p:txBody>
      </p:sp>
    </p:spTree>
    <p:extLst>
      <p:ext uri="{BB962C8B-B14F-4D97-AF65-F5344CB8AC3E}">
        <p14:creationId xmlns:p14="http://schemas.microsoft.com/office/powerpoint/2010/main" val="35268338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6AFB5DC1-F00A-4F85-BA3A-408B04696B8F}" type="datetime1">
              <a:rPr lang="es-ES" smtClean="0"/>
              <a:t>09/12/2014</a:t>
            </a:fld>
            <a:endParaRPr lang="es-ES"/>
          </a:p>
        </p:txBody>
      </p:sp>
      <p:sp>
        <p:nvSpPr>
          <p:cNvPr id="5" name="Footer Placeholder 4"/>
          <p:cNvSpPr>
            <a:spLocks noGrp="1"/>
          </p:cNvSpPr>
          <p:nvPr>
            <p:ph type="ftr" sz="quarter" idx="11"/>
          </p:nvPr>
        </p:nvSpPr>
        <p:spPr/>
        <p:txBody>
          <a:bodyPr/>
          <a:lstStyle/>
          <a:p>
            <a:r>
              <a:rPr lang="es-ES" smtClean="0"/>
              <a:t>Taller de divulgacion cientifica                                                     21/11/ 13 Sevilla </a:t>
            </a:r>
            <a:endParaRPr lang="es-ES"/>
          </a:p>
        </p:txBody>
      </p:sp>
      <p:sp>
        <p:nvSpPr>
          <p:cNvPr id="6" name="Slide Number Placeholder 5"/>
          <p:cNvSpPr>
            <a:spLocks noGrp="1"/>
          </p:cNvSpPr>
          <p:nvPr>
            <p:ph type="sldNum" sz="quarter" idx="12"/>
          </p:nvPr>
        </p:nvSpPr>
        <p:spPr/>
        <p:txBody>
          <a:bodyPr/>
          <a:lstStyle/>
          <a:p>
            <a:fld id="{ABADBB16-5B7C-4AD8-A84C-040972AAC712}" type="slidenum">
              <a:rPr lang="es-ES" smtClean="0"/>
              <a:t>‹Nº›</a:t>
            </a:fld>
            <a:endParaRPr lang="es-ES"/>
          </a:p>
        </p:txBody>
      </p:sp>
    </p:spTree>
    <p:extLst>
      <p:ext uri="{BB962C8B-B14F-4D97-AF65-F5344CB8AC3E}">
        <p14:creationId xmlns:p14="http://schemas.microsoft.com/office/powerpoint/2010/main" val="38456305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8" name="Date Placeholder 7"/>
          <p:cNvSpPr>
            <a:spLocks noGrp="1"/>
          </p:cNvSpPr>
          <p:nvPr>
            <p:ph type="dt" sz="half" idx="10"/>
          </p:nvPr>
        </p:nvSpPr>
        <p:spPr/>
        <p:txBody>
          <a:bodyPr/>
          <a:lstStyle/>
          <a:p>
            <a:fld id="{815C9835-4A19-4030-A964-0F0B3684F381}" type="datetime1">
              <a:rPr lang="es-ES" smtClean="0"/>
              <a:t>09/12/2014</a:t>
            </a:fld>
            <a:endParaRPr lang="es-ES"/>
          </a:p>
        </p:txBody>
      </p:sp>
      <p:sp>
        <p:nvSpPr>
          <p:cNvPr id="9" name="Footer Placeholder 8"/>
          <p:cNvSpPr>
            <a:spLocks noGrp="1"/>
          </p:cNvSpPr>
          <p:nvPr>
            <p:ph type="ftr" sz="quarter" idx="11"/>
          </p:nvPr>
        </p:nvSpPr>
        <p:spPr/>
        <p:txBody>
          <a:bodyPr/>
          <a:lstStyle/>
          <a:p>
            <a:r>
              <a:rPr lang="es-ES" smtClean="0"/>
              <a:t>Taller de divulgacion cientifica                                                     21/11/ 13 Sevilla </a:t>
            </a:r>
            <a:endParaRPr lang="es-ES"/>
          </a:p>
        </p:txBody>
      </p:sp>
      <p:sp>
        <p:nvSpPr>
          <p:cNvPr id="10" name="Slide Number Placeholder 9"/>
          <p:cNvSpPr>
            <a:spLocks noGrp="1"/>
          </p:cNvSpPr>
          <p:nvPr>
            <p:ph type="sldNum" sz="quarter" idx="12"/>
          </p:nvPr>
        </p:nvSpPr>
        <p:spPr/>
        <p:txBody>
          <a:bodyPr/>
          <a:lstStyle/>
          <a:p>
            <a:fld id="{ABADBB16-5B7C-4AD8-A84C-040972AAC712}" type="slidenum">
              <a:rPr lang="es-ES" smtClean="0"/>
              <a:t>‹Nº›</a:t>
            </a:fld>
            <a:endParaRPr lang="es-ES"/>
          </a:p>
        </p:txBody>
      </p:sp>
    </p:spTree>
    <p:extLst>
      <p:ext uri="{BB962C8B-B14F-4D97-AF65-F5344CB8AC3E}">
        <p14:creationId xmlns:p14="http://schemas.microsoft.com/office/powerpoint/2010/main" val="15885044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2" name="Date Placeholder 1"/>
          <p:cNvSpPr>
            <a:spLocks noGrp="1"/>
          </p:cNvSpPr>
          <p:nvPr>
            <p:ph type="dt" sz="half" idx="10"/>
          </p:nvPr>
        </p:nvSpPr>
        <p:spPr/>
        <p:txBody>
          <a:bodyPr/>
          <a:lstStyle/>
          <a:p>
            <a:fld id="{AF7D5E23-FD08-4F34-894E-51BC2C6D9C42}" type="datetime1">
              <a:rPr lang="es-ES" smtClean="0"/>
              <a:t>09/12/2014</a:t>
            </a:fld>
            <a:endParaRPr lang="es-ES"/>
          </a:p>
        </p:txBody>
      </p:sp>
      <p:sp>
        <p:nvSpPr>
          <p:cNvPr id="11" name="Footer Placeholder 10"/>
          <p:cNvSpPr>
            <a:spLocks noGrp="1"/>
          </p:cNvSpPr>
          <p:nvPr>
            <p:ph type="ftr" sz="quarter" idx="11"/>
          </p:nvPr>
        </p:nvSpPr>
        <p:spPr/>
        <p:txBody>
          <a:bodyPr/>
          <a:lstStyle/>
          <a:p>
            <a:r>
              <a:rPr lang="es-ES" smtClean="0"/>
              <a:t>Taller de divulgacion cientifica                                                     21/11/ 13 Sevilla </a:t>
            </a:r>
            <a:endParaRPr lang="es-ES"/>
          </a:p>
        </p:txBody>
      </p:sp>
      <p:sp>
        <p:nvSpPr>
          <p:cNvPr id="12" name="Slide Number Placeholder 11"/>
          <p:cNvSpPr>
            <a:spLocks noGrp="1"/>
          </p:cNvSpPr>
          <p:nvPr>
            <p:ph type="sldNum" sz="quarter" idx="12"/>
          </p:nvPr>
        </p:nvSpPr>
        <p:spPr/>
        <p:txBody>
          <a:bodyPr/>
          <a:lstStyle/>
          <a:p>
            <a:fld id="{ABADBB16-5B7C-4AD8-A84C-040972AAC712}" type="slidenum">
              <a:rPr lang="es-ES" smtClean="0"/>
              <a:t>‹Nº›</a:t>
            </a:fld>
            <a:endParaRPr lang="es-ES"/>
          </a:p>
        </p:txBody>
      </p:sp>
    </p:spTree>
    <p:extLst>
      <p:ext uri="{BB962C8B-B14F-4D97-AF65-F5344CB8AC3E}">
        <p14:creationId xmlns:p14="http://schemas.microsoft.com/office/powerpoint/2010/main" val="23522846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dirty="0"/>
              <a:t>Haga clic para modificar el estilo de título del patrón</a:t>
            </a:r>
            <a:endParaRPr lang="en-US" dirty="0"/>
          </a:p>
        </p:txBody>
      </p:sp>
      <p:sp>
        <p:nvSpPr>
          <p:cNvPr id="2" name="Date Placeholder 1"/>
          <p:cNvSpPr>
            <a:spLocks noGrp="1"/>
          </p:cNvSpPr>
          <p:nvPr>
            <p:ph type="dt" sz="half" idx="10"/>
          </p:nvPr>
        </p:nvSpPr>
        <p:spPr/>
        <p:txBody>
          <a:bodyPr/>
          <a:lstStyle/>
          <a:p>
            <a:fld id="{288F88D5-B754-498C-83C0-74DBE1AA56A6}" type="datetime1">
              <a:rPr lang="es-ES" smtClean="0"/>
              <a:t>09/12/2014</a:t>
            </a:fld>
            <a:endParaRPr lang="es-ES"/>
          </a:p>
        </p:txBody>
      </p:sp>
      <p:sp>
        <p:nvSpPr>
          <p:cNvPr id="7" name="Footer Placeholder 6"/>
          <p:cNvSpPr>
            <a:spLocks noGrp="1"/>
          </p:cNvSpPr>
          <p:nvPr>
            <p:ph type="ftr" sz="quarter" idx="11"/>
          </p:nvPr>
        </p:nvSpPr>
        <p:spPr/>
        <p:txBody>
          <a:bodyPr/>
          <a:lstStyle/>
          <a:p>
            <a:r>
              <a:rPr lang="es-ES" smtClean="0"/>
              <a:t>Taller de divulgacion cientifica                                                     21/11/ 13 Sevilla </a:t>
            </a:r>
            <a:endParaRPr lang="es-ES"/>
          </a:p>
        </p:txBody>
      </p:sp>
      <p:sp>
        <p:nvSpPr>
          <p:cNvPr id="8" name="Slide Number Placeholder 7"/>
          <p:cNvSpPr>
            <a:spLocks noGrp="1"/>
          </p:cNvSpPr>
          <p:nvPr>
            <p:ph type="sldNum" sz="quarter" idx="12"/>
          </p:nvPr>
        </p:nvSpPr>
        <p:spPr/>
        <p:txBody>
          <a:bodyPr/>
          <a:lstStyle/>
          <a:p>
            <a:fld id="{ABADBB16-5B7C-4AD8-A84C-040972AAC712}" type="slidenum">
              <a:rPr lang="es-ES" smtClean="0"/>
              <a:t>‹Nº›</a:t>
            </a:fld>
            <a:endParaRPr lang="es-ES"/>
          </a:p>
        </p:txBody>
      </p:sp>
    </p:spTree>
    <p:extLst>
      <p:ext uri="{BB962C8B-B14F-4D97-AF65-F5344CB8AC3E}">
        <p14:creationId xmlns:p14="http://schemas.microsoft.com/office/powerpoint/2010/main" val="140159719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450F7D-59D8-478B-A145-ACF6EA02DED7}" type="datetime1">
              <a:rPr lang="es-ES" smtClean="0"/>
              <a:t>09/12/2014</a:t>
            </a:fld>
            <a:endParaRPr lang="es-ES"/>
          </a:p>
        </p:txBody>
      </p:sp>
      <p:sp>
        <p:nvSpPr>
          <p:cNvPr id="6" name="Footer Placeholder 5"/>
          <p:cNvSpPr>
            <a:spLocks noGrp="1"/>
          </p:cNvSpPr>
          <p:nvPr>
            <p:ph type="ftr" sz="quarter" idx="11"/>
          </p:nvPr>
        </p:nvSpPr>
        <p:spPr/>
        <p:txBody>
          <a:bodyPr/>
          <a:lstStyle/>
          <a:p>
            <a:r>
              <a:rPr lang="es-ES" smtClean="0"/>
              <a:t>Taller de divulgacion cientifica                                                     21/11/ 13 Sevilla </a:t>
            </a:r>
            <a:endParaRPr lang="es-ES"/>
          </a:p>
        </p:txBody>
      </p:sp>
      <p:sp>
        <p:nvSpPr>
          <p:cNvPr id="7" name="Slide Number Placeholder 6"/>
          <p:cNvSpPr>
            <a:spLocks noGrp="1"/>
          </p:cNvSpPr>
          <p:nvPr>
            <p:ph type="sldNum" sz="quarter" idx="12"/>
          </p:nvPr>
        </p:nvSpPr>
        <p:spPr/>
        <p:txBody>
          <a:bodyPr/>
          <a:lstStyle/>
          <a:p>
            <a:fld id="{ABADBB16-5B7C-4AD8-A84C-040972AAC712}" type="slidenum">
              <a:rPr lang="es-ES" smtClean="0"/>
              <a:t>‹Nº›</a:t>
            </a:fld>
            <a:endParaRPr lang="es-ES"/>
          </a:p>
        </p:txBody>
      </p:sp>
    </p:spTree>
    <p:extLst>
      <p:ext uri="{BB962C8B-B14F-4D97-AF65-F5344CB8AC3E}">
        <p14:creationId xmlns:p14="http://schemas.microsoft.com/office/powerpoint/2010/main" val="42672581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8" name="Date Placeholder 7"/>
          <p:cNvSpPr>
            <a:spLocks noGrp="1"/>
          </p:cNvSpPr>
          <p:nvPr>
            <p:ph type="dt" sz="half" idx="10"/>
          </p:nvPr>
        </p:nvSpPr>
        <p:spPr/>
        <p:txBody>
          <a:bodyPr/>
          <a:lstStyle/>
          <a:p>
            <a:fld id="{47FADDF6-D515-4800-BCC6-B2B0648C8286}" type="datetime1">
              <a:rPr lang="es-ES" smtClean="0"/>
              <a:t>09/12/2014</a:t>
            </a:fld>
            <a:endParaRPr lang="es-ES"/>
          </a:p>
        </p:txBody>
      </p:sp>
      <p:sp>
        <p:nvSpPr>
          <p:cNvPr id="9" name="Footer Placeholder 8"/>
          <p:cNvSpPr>
            <a:spLocks noGrp="1"/>
          </p:cNvSpPr>
          <p:nvPr>
            <p:ph type="ftr" sz="quarter" idx="11"/>
          </p:nvPr>
        </p:nvSpPr>
        <p:spPr/>
        <p:txBody>
          <a:bodyPr/>
          <a:lstStyle/>
          <a:p>
            <a:r>
              <a:rPr lang="es-ES" smtClean="0"/>
              <a:t>Taller de divulgacion cientifica                                                     21/11/ 13 Sevilla </a:t>
            </a:r>
            <a:endParaRPr lang="es-ES"/>
          </a:p>
        </p:txBody>
      </p:sp>
      <p:sp>
        <p:nvSpPr>
          <p:cNvPr id="10" name="Slide Number Placeholder 9"/>
          <p:cNvSpPr>
            <a:spLocks noGrp="1"/>
          </p:cNvSpPr>
          <p:nvPr>
            <p:ph type="sldNum" sz="quarter" idx="12"/>
          </p:nvPr>
        </p:nvSpPr>
        <p:spPr/>
        <p:txBody>
          <a:bodyPr/>
          <a:lstStyle/>
          <a:p>
            <a:fld id="{ABADBB16-5B7C-4AD8-A84C-040972AAC712}" type="slidenum">
              <a:rPr lang="es-ES" smtClean="0"/>
              <a:t>‹Nº›</a:t>
            </a:fld>
            <a:endParaRPr lang="es-ES"/>
          </a:p>
        </p:txBody>
      </p:sp>
    </p:spTree>
    <p:extLst>
      <p:ext uri="{BB962C8B-B14F-4D97-AF65-F5344CB8AC3E}">
        <p14:creationId xmlns:p14="http://schemas.microsoft.com/office/powerpoint/2010/main" val="23189324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8" name="Date Placeholder 7"/>
          <p:cNvSpPr>
            <a:spLocks noGrp="1"/>
          </p:cNvSpPr>
          <p:nvPr>
            <p:ph type="dt" sz="half" idx="10"/>
          </p:nvPr>
        </p:nvSpPr>
        <p:spPr/>
        <p:txBody>
          <a:bodyPr/>
          <a:lstStyle/>
          <a:p>
            <a:fld id="{A97E81AC-263A-42D3-84A8-19091AF653A7}" type="datetime1">
              <a:rPr lang="es-ES" smtClean="0"/>
              <a:t>09/12/2014</a:t>
            </a:fld>
            <a:endParaRPr lang="es-ES"/>
          </a:p>
        </p:txBody>
      </p:sp>
      <p:sp>
        <p:nvSpPr>
          <p:cNvPr id="9" name="Footer Placeholder 8"/>
          <p:cNvSpPr>
            <a:spLocks noGrp="1"/>
          </p:cNvSpPr>
          <p:nvPr>
            <p:ph type="ftr" sz="quarter" idx="11"/>
          </p:nvPr>
        </p:nvSpPr>
        <p:spPr>
          <a:xfrm>
            <a:off x="2624326" y="6356351"/>
            <a:ext cx="4433638" cy="365125"/>
          </a:xfrm>
        </p:spPr>
        <p:txBody>
          <a:bodyPr/>
          <a:lstStyle/>
          <a:p>
            <a:r>
              <a:rPr lang="es-ES" smtClean="0"/>
              <a:t>Taller de divulgacion cientifica                                                     21/11/ 13 Sevilla </a:t>
            </a:r>
            <a:endParaRPr lang="es-ES"/>
          </a:p>
        </p:txBody>
      </p:sp>
      <p:sp>
        <p:nvSpPr>
          <p:cNvPr id="10" name="Slide Number Placeholder 9"/>
          <p:cNvSpPr>
            <a:spLocks noGrp="1"/>
          </p:cNvSpPr>
          <p:nvPr>
            <p:ph type="sldNum" sz="quarter" idx="12"/>
          </p:nvPr>
        </p:nvSpPr>
        <p:spPr/>
        <p:txBody>
          <a:bodyPr/>
          <a:lstStyle/>
          <a:p>
            <a:fld id="{ABADBB16-5B7C-4AD8-A84C-040972AAC712}" type="slidenum">
              <a:rPr lang="es-ES" smtClean="0"/>
              <a:t>‹Nº›</a:t>
            </a:fld>
            <a:endParaRPr lang="es-ES"/>
          </a:p>
        </p:txBody>
      </p:sp>
    </p:spTree>
    <p:extLst>
      <p:ext uri="{BB962C8B-B14F-4D97-AF65-F5344CB8AC3E}">
        <p14:creationId xmlns:p14="http://schemas.microsoft.com/office/powerpoint/2010/main" val="36620769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288F88D5-B754-498C-83C0-74DBE1AA56A6}" type="datetime1">
              <a:rPr lang="es-ES" smtClean="0"/>
              <a:t>09/12/2014</a:t>
            </a:fld>
            <a:endParaRPr lang="es-E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s-ES" smtClean="0"/>
              <a:t>Taller de divulgacion cientifica                                                     21/11/ 13 Sevilla </a:t>
            </a:r>
            <a:endParaRPr lang="es-E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ABADBB16-5B7C-4AD8-A84C-040972AAC712}" type="slidenum">
              <a:rPr lang="es-ES" smtClean="0"/>
              <a:t>‹Nº›</a:t>
            </a:fld>
            <a:endParaRPr lang="es-ES"/>
          </a:p>
        </p:txBody>
      </p:sp>
    </p:spTree>
    <p:extLst>
      <p:ext uri="{BB962C8B-B14F-4D97-AF65-F5344CB8AC3E}">
        <p14:creationId xmlns:p14="http://schemas.microsoft.com/office/powerpoint/2010/main" val="30093277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iver-ciencia.es/jooml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epjerez.net/feriadelacienci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gif"/><Relationship Id="rId12" Type="http://schemas.openxmlformats.org/officeDocument/2006/relationships/image" Target="../media/image32.gi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gif"/><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35.xml.rels><?xml version="1.0" encoding="UTF-8" standalone="yes"?>
<Relationships xmlns="http://schemas.openxmlformats.org/package/2006/relationships"><Relationship Id="rId8" Type="http://schemas.openxmlformats.org/officeDocument/2006/relationships/hyperlink" Target="http://www.cepalgeciraslalinea.es/" TargetMode="External"/><Relationship Id="rId3" Type="http://schemas.openxmlformats.org/officeDocument/2006/relationships/hyperlink" Target="http://www.diver-ciencia.es/" TargetMode="External"/><Relationship Id="rId7" Type="http://schemas.openxmlformats.org/officeDocument/2006/relationships/hyperlink" Target="http://www.fundaciondescubre.es/" TargetMode="External"/><Relationship Id="rId12" Type="http://schemas.openxmlformats.org/officeDocument/2006/relationships/hyperlink" Target="http://www.algeciras.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alumnadoinvestigador.com/" TargetMode="External"/><Relationship Id="rId11" Type="http://schemas.openxmlformats.org/officeDocument/2006/relationships/hyperlink" Target="http://www.ciencias.ies-bezmiliana.org/" TargetMode="External"/><Relationship Id="rId5" Type="http://schemas.openxmlformats.org/officeDocument/2006/relationships/hyperlink" Target="http://www.divulgared.es/" TargetMode="External"/><Relationship Id="rId10" Type="http://schemas.openxmlformats.org/officeDocument/2006/relationships/hyperlink" Target="http://www.cienciaenaccion.org/" TargetMode="External"/><Relationship Id="rId4" Type="http://schemas.openxmlformats.org/officeDocument/2006/relationships/hyperlink" Target="http://anavl.blospot.com/" TargetMode="External"/><Relationship Id="rId9" Type="http://schemas.openxmlformats.org/officeDocument/2006/relationships/hyperlink" Target="http://www.centrodeprofesorado.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99071" y="137626"/>
            <a:ext cx="6006368" cy="4343370"/>
          </a:xfrm>
        </p:spPr>
        <p:txBody>
          <a:bodyPr>
            <a:normAutofit/>
          </a:bodyPr>
          <a:lstStyle/>
          <a:p>
            <a:r>
              <a:rPr lang="es-ES" sz="3600" dirty="0" smtClean="0"/>
              <a:t>NUEVE AÑOS DE DIVERCIENCIA 2006-2015</a:t>
            </a:r>
            <a:endParaRPr lang="es-ES" sz="3600" dirty="0"/>
          </a:p>
        </p:txBody>
      </p:sp>
      <p:sp>
        <p:nvSpPr>
          <p:cNvPr id="3" name="2 Subtítulo"/>
          <p:cNvSpPr>
            <a:spLocks noGrp="1"/>
          </p:cNvSpPr>
          <p:nvPr>
            <p:ph type="subTitle" idx="1"/>
          </p:nvPr>
        </p:nvSpPr>
        <p:spPr>
          <a:xfrm>
            <a:off x="6947742" y="1059489"/>
            <a:ext cx="2100263" cy="3986212"/>
          </a:xfrm>
        </p:spPr>
        <p:txBody>
          <a:bodyPr>
            <a:normAutofit/>
          </a:bodyPr>
          <a:lstStyle/>
          <a:p>
            <a:endParaRPr lang="es-ES" dirty="0"/>
          </a:p>
          <a:p>
            <a:pPr algn="ctr"/>
            <a:r>
              <a:rPr lang="es-ES" sz="2700" b="1" dirty="0" smtClean="0">
                <a:solidFill>
                  <a:srgbClr val="1A606E"/>
                </a:solidFill>
              </a:rPr>
              <a:t>IECG.</a:t>
            </a:r>
          </a:p>
          <a:p>
            <a:pPr algn="ctr"/>
            <a:r>
              <a:rPr lang="es-ES" b="1" dirty="0" smtClean="0">
                <a:solidFill>
                  <a:srgbClr val="2791A6"/>
                </a:solidFill>
              </a:rPr>
              <a:t>Algeciras 10 de Diciembre de 2014</a:t>
            </a:r>
            <a:r>
              <a:rPr lang="es-ES" b="1" dirty="0">
                <a:solidFill>
                  <a:srgbClr val="2791A6"/>
                </a:solidFill>
              </a:rPr>
              <a:t> </a:t>
            </a:r>
          </a:p>
          <a:p>
            <a:endParaRPr lang="es-ES" sz="2700" b="1" dirty="0">
              <a:solidFill>
                <a:srgbClr val="2791A6"/>
              </a:solidFill>
            </a:endParaRPr>
          </a:p>
          <a:p>
            <a:r>
              <a:rPr lang="es-ES" sz="1463" b="1" dirty="0">
                <a:solidFill>
                  <a:srgbClr val="1A606E"/>
                </a:solidFill>
              </a:rPr>
              <a:t>Ana Villaescusa Lamet</a:t>
            </a:r>
          </a:p>
          <a:p>
            <a:r>
              <a:rPr lang="es-ES" sz="1463" b="1" i="1" dirty="0">
                <a:solidFill>
                  <a:srgbClr val="1A606E"/>
                </a:solidFill>
              </a:rPr>
              <a:t>Presidenta Asociación Amigos de la Ciencia, Diverciencia</a:t>
            </a:r>
            <a:endParaRPr lang="es-ES" sz="1463" b="1" i="1" dirty="0">
              <a:solidFill>
                <a:srgbClr val="8CD5E3"/>
              </a:solidFill>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4923" y="5219700"/>
            <a:ext cx="2217490" cy="1528973"/>
          </a:xfrm>
          <a:prstGeom prst="rect">
            <a:avLst/>
          </a:prstGeom>
        </p:spPr>
      </p:pic>
    </p:spTree>
    <p:extLst>
      <p:ext uri="{BB962C8B-B14F-4D97-AF65-F5344CB8AC3E}">
        <p14:creationId xmlns:p14="http://schemas.microsoft.com/office/powerpoint/2010/main" val="33779800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b="1" dirty="0"/>
              <a:t>KICK-OFF</a:t>
            </a:r>
          </a:p>
        </p:txBody>
      </p:sp>
      <p:sp>
        <p:nvSpPr>
          <p:cNvPr id="2" name="1 Marcador de contenido"/>
          <p:cNvSpPr>
            <a:spLocks noGrp="1"/>
          </p:cNvSpPr>
          <p:nvPr>
            <p:ph idx="1"/>
          </p:nvPr>
        </p:nvSpPr>
        <p:spPr>
          <a:xfrm>
            <a:off x="2873377" y="1199620"/>
            <a:ext cx="5581650" cy="4506617"/>
          </a:xfrm>
        </p:spPr>
        <p:txBody>
          <a:bodyPr>
            <a:normAutofit/>
          </a:bodyPr>
          <a:lstStyle/>
          <a:p>
            <a:pPr algn="just"/>
            <a:r>
              <a:rPr lang="es-ES" dirty="0" smtClean="0"/>
              <a:t>Constituimos en el CEP </a:t>
            </a:r>
            <a:r>
              <a:rPr lang="es-ES" dirty="0"/>
              <a:t> </a:t>
            </a:r>
            <a:r>
              <a:rPr lang="es-ES" dirty="0" smtClean="0"/>
              <a:t>el grupo de trabajo.</a:t>
            </a:r>
          </a:p>
          <a:p>
            <a:pPr algn="just"/>
            <a:r>
              <a:rPr lang="es-ES" dirty="0" smtClean="0"/>
              <a:t>Elaboramos  un proyecto.</a:t>
            </a:r>
          </a:p>
          <a:p>
            <a:pPr algn="just"/>
            <a:r>
              <a:rPr lang="es-ES" dirty="0" smtClean="0"/>
              <a:t>Pedimos  ayuda económica a CEPSA , sponsor principal aquel año.</a:t>
            </a:r>
          </a:p>
          <a:p>
            <a:pPr algn="just"/>
            <a:r>
              <a:rPr lang="es-ES" dirty="0" smtClean="0"/>
              <a:t>Buscamos otras ayudas: </a:t>
            </a:r>
            <a:r>
              <a:rPr lang="es-ES" dirty="0" err="1" smtClean="0"/>
              <a:t>Apymeal</a:t>
            </a:r>
            <a:r>
              <a:rPr lang="es-ES" dirty="0" smtClean="0"/>
              <a:t>, Autoridad portuaria, Vicerrectorado de alumnos de la </a:t>
            </a:r>
            <a:r>
              <a:rPr lang="es-ES" dirty="0" err="1" smtClean="0"/>
              <a:t>U.de</a:t>
            </a:r>
            <a:r>
              <a:rPr lang="es-ES" dirty="0" smtClean="0"/>
              <a:t> Cádiz, la Caixa ,</a:t>
            </a:r>
            <a:r>
              <a:rPr lang="es-ES" dirty="0" err="1" smtClean="0"/>
              <a:t>Andalucia</a:t>
            </a:r>
            <a:r>
              <a:rPr lang="es-ES" dirty="0" smtClean="0"/>
              <a:t> Investiga…</a:t>
            </a:r>
          </a:p>
          <a:p>
            <a:pPr algn="just"/>
            <a:r>
              <a:rPr lang="es-ES" dirty="0" smtClean="0"/>
              <a:t>Invitamos a  todos los centros  de Secundaria de Algeciras ,a través del CEP.</a:t>
            </a:r>
          </a:p>
          <a:p>
            <a:pPr algn="just"/>
            <a:r>
              <a:rPr lang="es-ES" dirty="0" smtClean="0"/>
              <a:t>Presentamos el proyecto al Ayto. de Algeciras: Delegación de medio Ambiente.</a:t>
            </a:r>
          </a:p>
          <a:p>
            <a:pPr algn="just"/>
            <a:r>
              <a:rPr lang="es-ES" dirty="0" smtClean="0"/>
              <a:t>Implicamos  a los centros universitarios de Algeciras: Facultades de Enfermería y </a:t>
            </a:r>
            <a:r>
              <a:rPr lang="es-ES" dirty="0" err="1" smtClean="0"/>
              <a:t>E.S.Politécnica</a:t>
            </a:r>
            <a:endParaRPr lang="es-ES" dirty="0" smtClean="0"/>
          </a:p>
        </p:txBody>
      </p:sp>
    </p:spTree>
    <p:extLst>
      <p:ext uri="{BB962C8B-B14F-4D97-AF65-F5344CB8AC3E}">
        <p14:creationId xmlns:p14="http://schemas.microsoft.com/office/powerpoint/2010/main" val="36243495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600" dirty="0"/>
              <a:t>Nuestros </a:t>
            </a:r>
            <a:r>
              <a:rPr lang="es-ES" sz="3600" b="1" dirty="0"/>
              <a:t>retos </a:t>
            </a:r>
          </a:p>
        </p:txBody>
      </p:sp>
      <p:sp>
        <p:nvSpPr>
          <p:cNvPr id="2" name="1 Marcador de contenido"/>
          <p:cNvSpPr>
            <a:spLocks noGrp="1"/>
          </p:cNvSpPr>
          <p:nvPr>
            <p:ph idx="1"/>
          </p:nvPr>
        </p:nvSpPr>
        <p:spPr/>
        <p:txBody>
          <a:bodyPr>
            <a:normAutofit/>
          </a:bodyPr>
          <a:lstStyle/>
          <a:p>
            <a:pPr marL="0" indent="0" algn="just">
              <a:buNone/>
            </a:pPr>
            <a:endParaRPr lang="es-ES" dirty="0">
              <a:solidFill>
                <a:srgbClr val="595959"/>
              </a:solidFill>
              <a:latin typeface="Corbel"/>
            </a:endParaRPr>
          </a:p>
          <a:p>
            <a:pPr algn="just"/>
            <a:r>
              <a:rPr lang="es-ES" sz="2700" dirty="0"/>
              <a:t>Promover el </a:t>
            </a:r>
            <a:r>
              <a:rPr lang="es-ES" sz="2700" b="1" dirty="0"/>
              <a:t>acercamiento a la cultura científica</a:t>
            </a:r>
            <a:r>
              <a:rPr lang="es-ES" sz="2700" dirty="0"/>
              <a:t> y la divulgación de la ciencia en sí misma</a:t>
            </a:r>
          </a:p>
          <a:p>
            <a:pPr algn="just"/>
            <a:endParaRPr lang="es-ES" dirty="0"/>
          </a:p>
          <a:p>
            <a:pPr algn="just"/>
            <a:r>
              <a:rPr lang="es-ES" sz="2700" dirty="0"/>
              <a:t>Motivar al alumnado, </a:t>
            </a:r>
            <a:r>
              <a:rPr lang="es-ES" sz="2700" b="1" dirty="0"/>
              <a:t>dinamizando así la enseñanza de las ciencias </a:t>
            </a:r>
            <a:r>
              <a:rPr lang="es-ES" sz="2700" dirty="0"/>
              <a:t>en los centros educativos de nuestra ciudad</a:t>
            </a:r>
          </a:p>
        </p:txBody>
      </p:sp>
    </p:spTree>
    <p:extLst>
      <p:ext uri="{BB962C8B-B14F-4D97-AF65-F5344CB8AC3E}">
        <p14:creationId xmlns:p14="http://schemas.microsoft.com/office/powerpoint/2010/main" val="30381458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b="1" dirty="0" smtClean="0"/>
              <a:t>Compromiso</a:t>
            </a:r>
            <a:r>
              <a:rPr lang="es-ES" dirty="0" smtClean="0"/>
              <a:t> de los centros participantes</a:t>
            </a:r>
            <a:endParaRPr lang="es-ES" dirty="0"/>
          </a:p>
        </p:txBody>
      </p:sp>
      <p:sp>
        <p:nvSpPr>
          <p:cNvPr id="2" name="1 Marcador de contenido"/>
          <p:cNvSpPr>
            <a:spLocks noGrp="1"/>
          </p:cNvSpPr>
          <p:nvPr>
            <p:ph idx="1"/>
          </p:nvPr>
        </p:nvSpPr>
        <p:spPr/>
        <p:txBody>
          <a:bodyPr>
            <a:normAutofit/>
          </a:bodyPr>
          <a:lstStyle/>
          <a:p>
            <a:pPr algn="just"/>
            <a:r>
              <a:rPr lang="es-ES" sz="2700" dirty="0"/>
              <a:t>  Trabajar sobre un tema o vario </a:t>
            </a:r>
            <a:r>
              <a:rPr lang="es-ES" b="1" dirty="0"/>
              <a:t> </a:t>
            </a:r>
            <a:r>
              <a:rPr lang="es-ES" sz="2700" dirty="0"/>
              <a:t> temas científicos o técnicos </a:t>
            </a:r>
          </a:p>
          <a:p>
            <a:pPr algn="just"/>
            <a:r>
              <a:rPr lang="es-ES" sz="2700" dirty="0"/>
              <a:t> Elaborar una estrategia de comunicación del tema </a:t>
            </a:r>
            <a:r>
              <a:rPr lang="es-ES" sz="2700" dirty="0" smtClean="0"/>
              <a:t>estudiad</a:t>
            </a:r>
            <a:r>
              <a:rPr lang="es-ES" sz="2700" dirty="0"/>
              <a:t>o</a:t>
            </a:r>
            <a:r>
              <a:rPr lang="es-ES" dirty="0" smtClean="0"/>
              <a:t> </a:t>
            </a:r>
            <a:r>
              <a:rPr lang="es-ES" sz="2700" dirty="0"/>
              <a:t> </a:t>
            </a:r>
          </a:p>
          <a:p>
            <a:pPr algn="just"/>
            <a:r>
              <a:rPr lang="es-ES" sz="2700" dirty="0"/>
              <a:t> Mantener de forma adecuada </a:t>
            </a:r>
            <a:r>
              <a:rPr lang="es-ES" sz="2700" i="1" dirty="0" smtClean="0"/>
              <a:t>un </a:t>
            </a:r>
            <a:r>
              <a:rPr lang="es-ES" sz="2700" i="1" dirty="0"/>
              <a:t>stand </a:t>
            </a:r>
            <a:r>
              <a:rPr lang="es-ES" sz="2700" dirty="0" smtClean="0"/>
              <a:t>.</a:t>
            </a:r>
            <a:endParaRPr lang="es-ES" sz="2700" dirty="0"/>
          </a:p>
          <a:p>
            <a:pPr algn="just"/>
            <a:r>
              <a:rPr lang="es-ES" sz="2700" dirty="0"/>
              <a:t> Desarrollar en el aula el tema objeto del proyecto </a:t>
            </a:r>
            <a:r>
              <a:rPr lang="es-ES" sz="2700" dirty="0" smtClean="0"/>
              <a:t>divulgativo</a:t>
            </a:r>
            <a:r>
              <a:rPr lang="es-ES" dirty="0"/>
              <a:t> </a:t>
            </a:r>
          </a:p>
          <a:p>
            <a:pPr marL="0" indent="0">
              <a:buNone/>
            </a:pPr>
            <a:endParaRPr lang="es-ES" sz="1500" dirty="0"/>
          </a:p>
          <a:p>
            <a:pPr marL="0" indent="0" algn="just">
              <a:buNone/>
            </a:pPr>
            <a:r>
              <a:rPr lang="es-ES" sz="1500" dirty="0"/>
              <a:t>  </a:t>
            </a:r>
            <a:r>
              <a:rPr lang="es-ES" sz="1500" dirty="0" err="1"/>
              <a:t>Fuente:</a:t>
            </a:r>
            <a:r>
              <a:rPr lang="es-ES" sz="1500" i="1" dirty="0" err="1"/>
              <a:t>SOCIEDAD</a:t>
            </a:r>
            <a:r>
              <a:rPr lang="es-ES" sz="1500" i="1" dirty="0"/>
              <a:t> ANDALUZA PARA LA DIVULGACIÓN DE LA CIENCIA,”...CIENCIA VIVA CIENCIA COMPARTIDA.</a:t>
            </a:r>
            <a:endParaRPr lang="es-ES" sz="1500" dirty="0"/>
          </a:p>
        </p:txBody>
      </p:sp>
    </p:spTree>
    <p:extLst>
      <p:ext uri="{BB962C8B-B14F-4D97-AF65-F5344CB8AC3E}">
        <p14:creationId xmlns:p14="http://schemas.microsoft.com/office/powerpoint/2010/main" val="36256572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a:t>Cómo hemos funcionado desde el 2006 hasta el </a:t>
            </a:r>
            <a:r>
              <a:rPr lang="es-ES" dirty="0" smtClean="0"/>
              <a:t>2009</a:t>
            </a:r>
            <a:endParaRPr lang="es-ES" dirty="0"/>
          </a:p>
        </p:txBody>
      </p:sp>
      <p:sp>
        <p:nvSpPr>
          <p:cNvPr id="2" name="1 Marcador de contenido"/>
          <p:cNvSpPr>
            <a:spLocks noGrp="1"/>
          </p:cNvSpPr>
          <p:nvPr>
            <p:ph idx="1"/>
          </p:nvPr>
        </p:nvSpPr>
        <p:spPr/>
        <p:txBody>
          <a:bodyPr>
            <a:normAutofit/>
          </a:bodyPr>
          <a:lstStyle/>
          <a:p>
            <a:pPr algn="just"/>
            <a:r>
              <a:rPr lang="es-ES" dirty="0"/>
              <a:t>Manteniendo a CEPSA y el AYTO como nuestras principales ayudas (otros sponsor han sido inestables…la crisis hizo que entidades como APYMEAL se retiraran del proyecto) </a:t>
            </a:r>
          </a:p>
          <a:p>
            <a:pPr algn="just"/>
            <a:r>
              <a:rPr lang="es-ES" dirty="0"/>
              <a:t>Teniendo el apoyo logístico del CEP  </a:t>
            </a:r>
          </a:p>
          <a:p>
            <a:pPr algn="just"/>
            <a:r>
              <a:rPr lang="es-ES" dirty="0"/>
              <a:t>Manteniendo un número, más o menos constante, de centros de enseñanza implicados en el proyecto.Se ha mantenido el número de centros implicados (</a:t>
            </a:r>
            <a:r>
              <a:rPr lang="es-ES" dirty="0" smtClean="0"/>
              <a:t>14-15) </a:t>
            </a:r>
            <a:r>
              <a:rPr lang="es-ES" dirty="0"/>
              <a:t>aunque solo algunos permanecemos desde el principio…</a:t>
            </a:r>
          </a:p>
        </p:txBody>
      </p:sp>
    </p:spTree>
    <p:extLst>
      <p:ext uri="{BB962C8B-B14F-4D97-AF65-F5344CB8AC3E}">
        <p14:creationId xmlns:p14="http://schemas.microsoft.com/office/powerpoint/2010/main" val="26002072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smtClean="0"/>
              <a:t>¿Qué  ha aportado </a:t>
            </a:r>
            <a:r>
              <a:rPr lang="es-ES" dirty="0" err="1" smtClean="0"/>
              <a:t>Diverciencia</a:t>
            </a:r>
            <a:r>
              <a:rPr lang="es-ES" dirty="0" smtClean="0"/>
              <a:t> hasta el año 2009?</a:t>
            </a:r>
            <a:endParaRPr lang="es-ES" dirty="0"/>
          </a:p>
        </p:txBody>
      </p:sp>
      <p:sp>
        <p:nvSpPr>
          <p:cNvPr id="2" name="1 Marcador de contenido"/>
          <p:cNvSpPr>
            <a:spLocks noGrp="1"/>
          </p:cNvSpPr>
          <p:nvPr>
            <p:ph idx="1"/>
          </p:nvPr>
        </p:nvSpPr>
        <p:spPr>
          <a:xfrm>
            <a:off x="2645405" y="906046"/>
            <a:ext cx="5766228" cy="4824412"/>
          </a:xfrm>
        </p:spPr>
        <p:txBody>
          <a:bodyPr>
            <a:normAutofit/>
          </a:bodyPr>
          <a:lstStyle/>
          <a:p>
            <a:pPr algn="just"/>
            <a:r>
              <a:rPr lang="es-ES" dirty="0"/>
              <a:t>Impregnar Algeciras de CIENCIA: calculamos que unas </a:t>
            </a:r>
            <a:r>
              <a:rPr lang="es-ES" b="1" dirty="0"/>
              <a:t>cinco o seis mil personas</a:t>
            </a:r>
            <a:r>
              <a:rPr lang="es-ES" dirty="0"/>
              <a:t> han  visitado la feria cada año</a:t>
            </a:r>
          </a:p>
          <a:p>
            <a:pPr algn="just"/>
            <a:r>
              <a:rPr lang="es-ES" dirty="0"/>
              <a:t>Consolidar un grupo de profesores implicados en la divulgación científica</a:t>
            </a:r>
          </a:p>
          <a:p>
            <a:pPr algn="just"/>
            <a:r>
              <a:rPr lang="es-ES" dirty="0"/>
              <a:t>Conseguir que los alumnos se impliquen en proyectos de investigación  y disfruten con ellos</a:t>
            </a:r>
          </a:p>
          <a:p>
            <a:pPr algn="just"/>
            <a:r>
              <a:rPr lang="es-ES" dirty="0"/>
              <a:t>Establecer un premio anual al mejor proyecto de investigación que otorga la Fundación Campus tecnológico</a:t>
            </a:r>
          </a:p>
          <a:p>
            <a:pPr algn="just"/>
            <a:r>
              <a:rPr lang="es-ES" dirty="0"/>
              <a:t>Animar a los profesores implicados a participar en otros eventos de carácter </a:t>
            </a:r>
            <a:r>
              <a:rPr lang="es-ES" dirty="0" err="1"/>
              <a:t>cientifico</a:t>
            </a:r>
            <a:endParaRPr lang="es-ES" dirty="0"/>
          </a:p>
        </p:txBody>
      </p:sp>
    </p:spTree>
    <p:extLst>
      <p:ext uri="{BB962C8B-B14F-4D97-AF65-F5344CB8AC3E}">
        <p14:creationId xmlns:p14="http://schemas.microsoft.com/office/powerpoint/2010/main" val="37032132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Y llegó 2010…..</a:t>
            </a:r>
            <a:endParaRPr lang="es-ES" dirty="0"/>
          </a:p>
        </p:txBody>
      </p:sp>
      <p:sp>
        <p:nvSpPr>
          <p:cNvPr id="2" name="1 Marcador de contenido"/>
          <p:cNvSpPr>
            <a:spLocks noGrp="1"/>
          </p:cNvSpPr>
          <p:nvPr>
            <p:ph idx="1"/>
          </p:nvPr>
        </p:nvSpPr>
        <p:spPr>
          <a:xfrm>
            <a:off x="3048029" y="1773238"/>
            <a:ext cx="5232371" cy="3507624"/>
          </a:xfrm>
        </p:spPr>
        <p:txBody>
          <a:bodyPr/>
          <a:lstStyle/>
          <a:p>
            <a:pPr algn="just"/>
            <a:r>
              <a:rPr lang="es-ES" dirty="0"/>
              <a:t>Una convocatoria de la Fundación </a:t>
            </a:r>
            <a:r>
              <a:rPr lang="es-ES" dirty="0" err="1"/>
              <a:t>Desqbre </a:t>
            </a:r>
            <a:r>
              <a:rPr lang="es-ES" dirty="0"/>
              <a:t> reúne en Sevilla, en la Feria de la Ciencia, a todos los docentes implicados en tareas de divulgación científica: la idea es constituir una </a:t>
            </a:r>
            <a:r>
              <a:rPr lang="es-ES" b="1" dirty="0"/>
              <a:t>Red de Ferias de la Ciencia y la Innovación de Andalucía para </a:t>
            </a:r>
            <a:r>
              <a:rPr lang="es-ES" dirty="0"/>
              <a:t>dar apoyo logístico a estos eventos</a:t>
            </a:r>
          </a:p>
        </p:txBody>
      </p:sp>
    </p:spTree>
    <p:extLst>
      <p:ext uri="{BB962C8B-B14F-4D97-AF65-F5344CB8AC3E}">
        <p14:creationId xmlns:p14="http://schemas.microsoft.com/office/powerpoint/2010/main" val="30180344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a:t>Cambio de rumbo…</a:t>
            </a:r>
            <a:br>
              <a:rPr lang="es-ES" dirty="0"/>
            </a:br>
            <a:r>
              <a:rPr lang="es-ES" dirty="0"/>
              <a:t>¡crecemos!</a:t>
            </a:r>
          </a:p>
        </p:txBody>
      </p:sp>
      <p:sp>
        <p:nvSpPr>
          <p:cNvPr id="2" name="1 Marcador de contenido"/>
          <p:cNvSpPr>
            <a:spLocks noGrp="1"/>
          </p:cNvSpPr>
          <p:nvPr>
            <p:ph idx="1"/>
          </p:nvPr>
        </p:nvSpPr>
        <p:spPr>
          <a:xfrm>
            <a:off x="2842642" y="885556"/>
            <a:ext cx="5376102" cy="3840458"/>
          </a:xfrm>
        </p:spPr>
        <p:txBody>
          <a:bodyPr>
            <a:normAutofit/>
          </a:bodyPr>
          <a:lstStyle/>
          <a:p>
            <a:pPr algn="just"/>
            <a:r>
              <a:rPr lang="es-ES" dirty="0"/>
              <a:t>A partir de dicha reunión y por la información que obtenemos de otras ferias de ciencia vemos la necesidad de constituirnos como asociación</a:t>
            </a:r>
          </a:p>
          <a:p>
            <a:pPr algn="just"/>
            <a:r>
              <a:rPr lang="es-ES" dirty="0"/>
              <a:t>Elaboramos unos estatutos y presentamos toda la documentación. En noviembre de 2011 nace: </a:t>
            </a:r>
            <a:r>
              <a:rPr lang="es-ES" b="1" i="1" dirty="0"/>
              <a:t>ASOCIACIÓN DE AMIGOS DE LA CIENCIA, DIVERCIENCIA</a:t>
            </a:r>
            <a:r>
              <a:rPr lang="es-ES" dirty="0"/>
              <a:t>.</a:t>
            </a:r>
          </a:p>
          <a:p>
            <a:pPr algn="just"/>
            <a:r>
              <a:rPr lang="es-ES" dirty="0"/>
              <a:t>Ponemos en marcha la web:</a:t>
            </a:r>
          </a:p>
          <a:p>
            <a:pPr marL="0" indent="0" algn="just">
              <a:buNone/>
            </a:pPr>
            <a:r>
              <a:rPr lang="es-ES" dirty="0">
                <a:hlinkClick r:id="rId3"/>
              </a:rPr>
              <a:t> </a:t>
            </a:r>
            <a:r>
              <a:rPr lang="es-ES" dirty="0" smtClean="0">
                <a:hlinkClick r:id="rId3"/>
              </a:rPr>
              <a:t>www.diver-ciencia.es</a:t>
            </a:r>
            <a:endParaRPr lang="es-ES" dirty="0"/>
          </a:p>
          <a:p>
            <a:pPr algn="just"/>
            <a:endParaRPr lang="es-ES" dirty="0"/>
          </a:p>
        </p:txBody>
      </p:sp>
      <p:sp>
        <p:nvSpPr>
          <p:cNvPr id="4" name="3 Marcador de pie de página"/>
          <p:cNvSpPr>
            <a:spLocks noGrp="1"/>
          </p:cNvSpPr>
          <p:nvPr>
            <p:ph type="ftr" sz="quarter" idx="11"/>
          </p:nvPr>
        </p:nvSpPr>
        <p:spPr/>
        <p:txBody>
          <a:bodyPr/>
          <a:lstStyle/>
          <a:p>
            <a:endParaRPr lang="es-ES" dirty="0"/>
          </a:p>
        </p:txBody>
      </p:sp>
      <p:pic>
        <p:nvPicPr>
          <p:cNvPr id="5" name="Imagen 4" descr="Captura de pantalla 2013-11-10 a la(s) 19.24.39.png"/>
          <p:cNvPicPr>
            <a:picLocks noChangeAspect="1"/>
          </p:cNvPicPr>
          <p:nvPr/>
        </p:nvPicPr>
        <p:blipFill>
          <a:blip r:embed="rId4"/>
          <a:srcRect l="12123" t="12713" r="11151" b="38"/>
          <a:stretch>
            <a:fillRect/>
          </a:stretch>
        </p:blipFill>
        <p:spPr>
          <a:xfrm>
            <a:off x="5652167" y="3715528"/>
            <a:ext cx="2972722" cy="2118658"/>
          </a:xfrm>
          <a:prstGeom prst="rect">
            <a:avLst/>
          </a:prstGeom>
        </p:spPr>
      </p:pic>
    </p:spTree>
    <p:extLst>
      <p:ext uri="{BB962C8B-B14F-4D97-AF65-F5344CB8AC3E}">
        <p14:creationId xmlns:p14="http://schemas.microsoft.com/office/powerpoint/2010/main" val="449222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6120" y="618155"/>
            <a:ext cx="2439379" cy="5635625"/>
          </a:xfrm>
        </p:spPr>
        <p:txBody>
          <a:bodyPr>
            <a:normAutofit/>
          </a:bodyPr>
          <a:lstStyle/>
          <a:p>
            <a:r>
              <a:rPr lang="es-ES" sz="3200" b="1" dirty="0"/>
              <a:t>Red de ferias de la Ciencia y la </a:t>
            </a:r>
            <a:r>
              <a:rPr lang="es-ES" sz="3200" b="1" dirty="0" err="1"/>
              <a:t>Innovacion</a:t>
            </a:r>
            <a:r>
              <a:rPr lang="es-ES" sz="3200" b="1" dirty="0"/>
              <a:t> de Andalucia:</a:t>
            </a:r>
            <a:br>
              <a:rPr lang="es-ES" sz="3200" b="1" dirty="0"/>
            </a:br>
            <a:r>
              <a:rPr lang="es-ES" sz="2025" b="1" dirty="0"/>
              <a:t>una nueva visión de nuestro proyecto</a:t>
            </a:r>
          </a:p>
        </p:txBody>
      </p:sp>
      <p:sp>
        <p:nvSpPr>
          <p:cNvPr id="2" name="1 Marcador de contenido"/>
          <p:cNvSpPr>
            <a:spLocks noGrp="1"/>
          </p:cNvSpPr>
          <p:nvPr>
            <p:ph idx="1"/>
          </p:nvPr>
        </p:nvSpPr>
        <p:spPr>
          <a:xfrm>
            <a:off x="2986088" y="890931"/>
            <a:ext cx="5294312" cy="4833594"/>
          </a:xfrm>
        </p:spPr>
        <p:txBody>
          <a:bodyPr>
            <a:normAutofit/>
          </a:bodyPr>
          <a:lstStyle/>
          <a:p>
            <a:pPr algn="just"/>
            <a:r>
              <a:rPr lang="es-ES" dirty="0"/>
              <a:t>La Fundación DESQBRE nos aporta en el curso 10/11 las camisetas para todos los alumnos y alumnas y a partir de ese año, también apoyo económico y cobertura en medios de difusión. También exposiciones o ciclos de cine científico</a:t>
            </a:r>
          </a:p>
          <a:p>
            <a:pPr algn="just"/>
            <a:r>
              <a:rPr lang="es-ES" dirty="0"/>
              <a:t>Desde el curso 11/12 constituimos un </a:t>
            </a:r>
            <a:r>
              <a:rPr lang="es-ES" i="1" dirty="0"/>
              <a:t>stand</a:t>
            </a:r>
            <a:r>
              <a:rPr lang="es-ES" dirty="0"/>
              <a:t> de invitados y acuden centros de otras provincias</a:t>
            </a:r>
          </a:p>
          <a:p>
            <a:pPr algn="just"/>
            <a:r>
              <a:rPr lang="es-ES" dirty="0"/>
              <a:t>En el curso 12/13 ampliamos la oferta de </a:t>
            </a:r>
            <a:r>
              <a:rPr lang="es-ES" dirty="0" err="1"/>
              <a:t>Diverciencia</a:t>
            </a:r>
            <a:r>
              <a:rPr lang="es-ES" dirty="0"/>
              <a:t> y traemos por primera vez a una personalidad del mundo científico a inaugurarla</a:t>
            </a:r>
          </a:p>
        </p:txBody>
      </p:sp>
      <p:sp>
        <p:nvSpPr>
          <p:cNvPr id="4" name="3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012350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a:p>
        </p:txBody>
      </p:sp>
      <p:sp>
        <p:nvSpPr>
          <p:cNvPr id="2" name="1 Marcador de contenido"/>
          <p:cNvSpPr>
            <a:spLocks noGrp="1"/>
          </p:cNvSpPr>
          <p:nvPr>
            <p:ph idx="1"/>
          </p:nvPr>
        </p:nvSpPr>
        <p:spPr>
          <a:xfrm>
            <a:off x="3027363" y="818029"/>
            <a:ext cx="5253037" cy="5409734"/>
          </a:xfrm>
        </p:spPr>
        <p:txBody>
          <a:bodyPr>
            <a:normAutofit/>
          </a:bodyPr>
          <a:lstStyle/>
          <a:p>
            <a:pPr algn="just"/>
            <a:r>
              <a:rPr lang="es-ES" dirty="0"/>
              <a:t>Implicamos a los ciudadanos de a pie con la primera exposición de pinturas y fotografías: ”UNA MIRADA A LA NATURALEZA” </a:t>
            </a:r>
          </a:p>
          <a:p>
            <a:pPr algn="just"/>
            <a:r>
              <a:rPr lang="es-ES" dirty="0"/>
              <a:t>Ponemos en marcha el concurso de redacción “Qué es para ti la ciencia”, en colaboración con una librería de la ciudad</a:t>
            </a:r>
          </a:p>
          <a:p>
            <a:pPr algn="just"/>
            <a:r>
              <a:rPr lang="es-ES" dirty="0"/>
              <a:t>Intercambiamos experiencias con otros centros, participando en la Feria de las Ciencias de Sevilla, las Jornadas de Ciencia del IES </a:t>
            </a:r>
            <a:r>
              <a:rPr lang="es-ES" dirty="0" err="1"/>
              <a:t>Bezmiliana</a:t>
            </a:r>
            <a:r>
              <a:rPr lang="es-ES" dirty="0"/>
              <a:t> de Málaga, el concurso nacional Ciencia en Acción ,los Encuentros de alumnado investigador de la provincia de Cádiz, o el </a:t>
            </a:r>
            <a:r>
              <a:rPr lang="es-ES" dirty="0" smtClean="0"/>
              <a:t> </a:t>
            </a:r>
            <a:r>
              <a:rPr lang="es-ES" dirty="0"/>
              <a:t>Certamen de Jóvenes investigadores Ciudad de Algeciras</a:t>
            </a:r>
          </a:p>
        </p:txBody>
      </p:sp>
    </p:spTree>
    <p:extLst>
      <p:ext uri="{BB962C8B-B14F-4D97-AF65-F5344CB8AC3E}">
        <p14:creationId xmlns:p14="http://schemas.microsoft.com/office/powerpoint/2010/main" val="18444082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S"/>
          </a:p>
        </p:txBody>
      </p:sp>
      <p:sp>
        <p:nvSpPr>
          <p:cNvPr id="2" name="1 Marcador de contenido"/>
          <p:cNvSpPr>
            <a:spLocks noGrp="1"/>
          </p:cNvSpPr>
          <p:nvPr>
            <p:ph idx="1"/>
          </p:nvPr>
        </p:nvSpPr>
        <p:spPr>
          <a:xfrm>
            <a:off x="2549525" y="854075"/>
            <a:ext cx="6093453" cy="4691063"/>
          </a:xfrm>
        </p:spPr>
        <p:txBody>
          <a:bodyPr>
            <a:noAutofit/>
          </a:bodyPr>
          <a:lstStyle/>
          <a:p>
            <a:pPr algn="just"/>
            <a:r>
              <a:rPr lang="es-ES" dirty="0" smtClean="0"/>
              <a:t>La </a:t>
            </a:r>
            <a:r>
              <a:rPr lang="es-ES" dirty="0" err="1" smtClean="0"/>
              <a:t>Fundacion</a:t>
            </a:r>
            <a:r>
              <a:rPr lang="es-ES" dirty="0" smtClean="0"/>
              <a:t> </a:t>
            </a:r>
            <a:r>
              <a:rPr lang="es-ES" dirty="0" err="1" smtClean="0"/>
              <a:t>DesQbre</a:t>
            </a:r>
            <a:r>
              <a:rPr lang="es-ES" dirty="0" smtClean="0"/>
              <a:t> otorga una beca a los ganadores anuales de </a:t>
            </a:r>
            <a:r>
              <a:rPr lang="es-ES" dirty="0" err="1" smtClean="0"/>
              <a:t>Diverciencia</a:t>
            </a:r>
            <a:r>
              <a:rPr lang="es-ES" dirty="0" smtClean="0"/>
              <a:t> para que acudan al stand de invitados de la Fundación y muestren sus proyectos de investigación en la  Feria De la Ciencia de Sevilla</a:t>
            </a:r>
          </a:p>
          <a:p>
            <a:pPr algn="just"/>
            <a:r>
              <a:rPr lang="es-ES" dirty="0" smtClean="0"/>
              <a:t>Desde el curso 11-12 participamos con el proyecto ganador de </a:t>
            </a:r>
            <a:r>
              <a:rPr lang="es-ES" dirty="0" err="1" smtClean="0"/>
              <a:t>Diverciencia</a:t>
            </a:r>
            <a:r>
              <a:rPr lang="es-ES" dirty="0" smtClean="0"/>
              <a:t>, en las Jornadas de Ciencia del IES </a:t>
            </a:r>
            <a:r>
              <a:rPr lang="es-ES" dirty="0" err="1" smtClean="0"/>
              <a:t>Bezmiliana</a:t>
            </a:r>
            <a:r>
              <a:rPr lang="es-ES" dirty="0" smtClean="0"/>
              <a:t> en el Rincón de la Victoria de Málaga</a:t>
            </a:r>
          </a:p>
        </p:txBody>
      </p:sp>
    </p:spTree>
    <p:extLst>
      <p:ext uri="{BB962C8B-B14F-4D97-AF65-F5344CB8AC3E}">
        <p14:creationId xmlns:p14="http://schemas.microsoft.com/office/powerpoint/2010/main" val="1991157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Un poco de </a:t>
            </a:r>
            <a:r>
              <a:rPr lang="es-ES" sz="3600" b="1" dirty="0" smtClean="0"/>
              <a:t>historia</a:t>
            </a:r>
            <a:endParaRPr lang="es-ES" dirty="0"/>
          </a:p>
        </p:txBody>
      </p:sp>
      <p:sp>
        <p:nvSpPr>
          <p:cNvPr id="4" name="3 Marcador de contenido"/>
          <p:cNvSpPr>
            <a:spLocks noGrp="1"/>
          </p:cNvSpPr>
          <p:nvPr>
            <p:ph idx="1"/>
          </p:nvPr>
        </p:nvSpPr>
        <p:spPr/>
        <p:txBody>
          <a:bodyPr/>
          <a:lstStyle/>
          <a:p>
            <a:pPr algn="just"/>
            <a:r>
              <a:rPr lang="es-ES" dirty="0"/>
              <a:t>En el año </a:t>
            </a:r>
            <a:r>
              <a:rPr lang="es-ES" sz="1800" dirty="0" smtClean="0"/>
              <a:t>2005</a:t>
            </a:r>
            <a:r>
              <a:rPr lang="es-ES" dirty="0" smtClean="0"/>
              <a:t>, </a:t>
            </a:r>
            <a:r>
              <a:rPr lang="es-ES" dirty="0"/>
              <a:t>con un grupo de mis alumnos de 4º de ESO, transformé un patio del Colegio en un gran laboratorio, en el que los alumnos expusieron sus experiencias ante sus compañeros del colegio.</a:t>
            </a:r>
          </a:p>
          <a:p>
            <a:pPr algn="just"/>
            <a:r>
              <a:rPr lang="es-ES" dirty="0"/>
              <a:t>Invitamos también a profesores y alumnos de otros centros educativos de Algeciras, tremendamente sorprendidos con la implicación de los estudiantes y la respuesta de todo el alumnado .</a:t>
            </a:r>
          </a:p>
        </p:txBody>
      </p:sp>
      <p:sp>
        <p:nvSpPr>
          <p:cNvPr id="2" name="1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6567807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dirty="0"/>
          </a:p>
        </p:txBody>
      </p:sp>
      <p:sp>
        <p:nvSpPr>
          <p:cNvPr id="2" name="1 Marcador de contenido"/>
          <p:cNvSpPr>
            <a:spLocks noGrp="1"/>
          </p:cNvSpPr>
          <p:nvPr>
            <p:ph idx="1"/>
          </p:nvPr>
        </p:nvSpPr>
        <p:spPr>
          <a:xfrm>
            <a:off x="2596304" y="764704"/>
            <a:ext cx="5684096" cy="5361459"/>
          </a:xfrm>
        </p:spPr>
        <p:txBody>
          <a:bodyPr>
            <a:normAutofit fontScale="92500" lnSpcReduction="20000"/>
          </a:bodyPr>
          <a:lstStyle/>
          <a:p>
            <a:pPr algn="just"/>
            <a:r>
              <a:rPr lang="es-ES" dirty="0"/>
              <a:t>A partir del curso 12/13, la Fundación Campus Tecnológico de Algeciras firma un convenio de colaboración con </a:t>
            </a:r>
            <a:r>
              <a:rPr lang="es-ES" dirty="0" err="1"/>
              <a:t>Diverciencia</a:t>
            </a:r>
            <a:r>
              <a:rPr lang="es-ES" dirty="0"/>
              <a:t>, por el que otorga 5 becas de investigación durante una semana del mes de Julio en la </a:t>
            </a:r>
            <a:r>
              <a:rPr lang="es-ES" dirty="0" err="1"/>
              <a:t>E.S.Politécnica</a:t>
            </a:r>
            <a:r>
              <a:rPr lang="es-ES" dirty="0"/>
              <a:t> de Algeciras, a los mejores expedientes de alumnos que hayan participado en las Jornadas</a:t>
            </a:r>
          </a:p>
          <a:p>
            <a:pPr algn="just"/>
            <a:r>
              <a:rPr lang="es-ES" dirty="0"/>
              <a:t> En Abril de 2013, se  organizó en Algeciras e</a:t>
            </a:r>
            <a:r>
              <a:rPr lang="es-ES" b="1" dirty="0"/>
              <a:t>l VIII Encuentro de Alumnado Investigador </a:t>
            </a:r>
            <a:r>
              <a:rPr lang="es-ES" dirty="0"/>
              <a:t> de la provincia de </a:t>
            </a:r>
            <a:r>
              <a:rPr lang="es-ES" dirty="0" smtClean="0"/>
              <a:t>Cádiz, </a:t>
            </a:r>
            <a:r>
              <a:rPr lang="es-ES" dirty="0"/>
              <a:t>al que asistieron más de 300 alumnos de toda </a:t>
            </a:r>
            <a:r>
              <a:rPr lang="es-ES" dirty="0" smtClean="0"/>
              <a:t>España</a:t>
            </a:r>
            <a:endParaRPr lang="es-ES" dirty="0"/>
          </a:p>
          <a:p>
            <a:r>
              <a:rPr lang="es-ES" dirty="0"/>
              <a:t>Nos constituimos como </a:t>
            </a:r>
            <a:r>
              <a:rPr lang="es-ES" b="1" dirty="0" smtClean="0"/>
              <a:t>Miembro </a:t>
            </a:r>
            <a:r>
              <a:rPr lang="es-ES" b="1" dirty="0"/>
              <a:t>colaborador de la Fundación </a:t>
            </a:r>
            <a:r>
              <a:rPr lang="es-ES" b="1" dirty="0" err="1"/>
              <a:t>DesQbre</a:t>
            </a:r>
            <a:r>
              <a:rPr lang="es-ES" b="1" dirty="0"/>
              <a:t> </a:t>
            </a:r>
            <a:r>
              <a:rPr lang="es-ES" dirty="0"/>
              <a:t>en el año </a:t>
            </a:r>
            <a:r>
              <a:rPr lang="es-ES" dirty="0" smtClean="0"/>
              <a:t>2013.</a:t>
            </a:r>
          </a:p>
          <a:p>
            <a:pPr algn="just"/>
            <a:r>
              <a:rPr lang="es-ES" dirty="0"/>
              <a:t>Acudimos a encuentros internacionales como </a:t>
            </a:r>
            <a:r>
              <a:rPr lang="es-ES" b="1" dirty="0"/>
              <a:t>Play full  </a:t>
            </a:r>
            <a:r>
              <a:rPr lang="es-ES" b="1" dirty="0" err="1"/>
              <a:t>S</a:t>
            </a:r>
            <a:r>
              <a:rPr lang="es-ES" b="1" dirty="0" err="1" smtClean="0"/>
              <a:t>cience</a:t>
            </a:r>
            <a:r>
              <a:rPr lang="es-ES" b="1" dirty="0" smtClean="0"/>
              <a:t> 2012(</a:t>
            </a:r>
            <a:r>
              <a:rPr lang="es-ES" b="1" dirty="0" err="1" smtClean="0"/>
              <a:t>Belgica</a:t>
            </a:r>
            <a:r>
              <a:rPr lang="es-ES" b="1" dirty="0" smtClean="0"/>
              <a:t>) </a:t>
            </a:r>
            <a:r>
              <a:rPr lang="es-ES" b="1" dirty="0"/>
              <a:t>y </a:t>
            </a:r>
            <a:r>
              <a:rPr lang="es-ES" b="1" dirty="0" err="1"/>
              <a:t>Science</a:t>
            </a:r>
            <a:r>
              <a:rPr lang="es-ES" b="1" dirty="0"/>
              <a:t> </a:t>
            </a:r>
            <a:r>
              <a:rPr lang="es-ES" b="1" dirty="0" err="1"/>
              <a:t>on</a:t>
            </a:r>
            <a:r>
              <a:rPr lang="es-ES" b="1" dirty="0"/>
              <a:t> </a:t>
            </a:r>
            <a:r>
              <a:rPr lang="es-ES" b="1" dirty="0" err="1"/>
              <a:t>stage</a:t>
            </a:r>
            <a:r>
              <a:rPr lang="es-ES" b="1" dirty="0"/>
              <a:t> </a:t>
            </a:r>
            <a:r>
              <a:rPr lang="es-ES" b="1" dirty="0" smtClean="0"/>
              <a:t>2013(Alemania)</a:t>
            </a:r>
            <a:r>
              <a:rPr lang="es-ES" dirty="0"/>
              <a:t> </a:t>
            </a:r>
            <a:r>
              <a:rPr lang="es-ES" dirty="0" smtClean="0"/>
              <a:t>y </a:t>
            </a:r>
            <a:r>
              <a:rPr lang="es-ES" b="1" dirty="0" err="1" smtClean="0"/>
              <a:t>Science</a:t>
            </a:r>
            <a:r>
              <a:rPr lang="es-ES" b="1" dirty="0" smtClean="0"/>
              <a:t> </a:t>
            </a:r>
            <a:r>
              <a:rPr lang="es-ES" b="1" dirty="0" err="1" smtClean="0"/>
              <a:t>on</a:t>
            </a:r>
            <a:r>
              <a:rPr lang="es-ES" b="1" dirty="0" smtClean="0"/>
              <a:t> </a:t>
            </a:r>
            <a:r>
              <a:rPr lang="es-ES" b="1" dirty="0" err="1" smtClean="0"/>
              <a:t>stage</a:t>
            </a:r>
            <a:r>
              <a:rPr lang="es-ES" b="1" dirty="0" smtClean="0"/>
              <a:t>  2015 (Londres) formando </a:t>
            </a:r>
            <a:r>
              <a:rPr lang="es-ES" b="1" dirty="0"/>
              <a:t>parte de la </a:t>
            </a:r>
            <a:r>
              <a:rPr lang="es-ES" b="1" dirty="0" smtClean="0"/>
              <a:t>delegación </a:t>
            </a:r>
            <a:r>
              <a:rPr lang="es-ES" b="1" dirty="0"/>
              <a:t>española de Ciencia en Acción.</a:t>
            </a:r>
          </a:p>
          <a:p>
            <a:pPr algn="just"/>
            <a:r>
              <a:rPr lang="es-ES" dirty="0"/>
              <a:t>.Obtenemos </a:t>
            </a:r>
            <a:r>
              <a:rPr lang="es-ES" b="1" dirty="0" smtClean="0"/>
              <a:t>cuatro </a:t>
            </a:r>
            <a:r>
              <a:rPr lang="es-ES" b="1" dirty="0"/>
              <a:t>primeros premios, y dos menciones de </a:t>
            </a:r>
            <a:r>
              <a:rPr lang="es-ES" b="1" dirty="0" smtClean="0"/>
              <a:t>honor</a:t>
            </a:r>
            <a:r>
              <a:rPr lang="es-ES" dirty="0" smtClean="0"/>
              <a:t> en </a:t>
            </a:r>
            <a:r>
              <a:rPr lang="es-ES" dirty="0"/>
              <a:t>2011,2012 y 2013 </a:t>
            </a:r>
            <a:r>
              <a:rPr lang="es-ES" dirty="0" smtClean="0"/>
              <a:t> y 2014 en </a:t>
            </a:r>
            <a:r>
              <a:rPr lang="es-ES" dirty="0"/>
              <a:t>el </a:t>
            </a:r>
            <a:r>
              <a:rPr lang="es-ES" dirty="0" smtClean="0"/>
              <a:t>concurso internacional  para países de habla hispana y portuguesa, </a:t>
            </a:r>
            <a:r>
              <a:rPr lang="es-ES" b="1" dirty="0" smtClean="0"/>
              <a:t>Ciencia </a:t>
            </a:r>
            <a:r>
              <a:rPr lang="es-ES" b="1" dirty="0"/>
              <a:t>en </a:t>
            </a:r>
            <a:r>
              <a:rPr lang="es-ES" b="1" dirty="0" err="1"/>
              <a:t>Accion</a:t>
            </a:r>
            <a:r>
              <a:rPr lang="es-ES" dirty="0" smtClean="0"/>
              <a:t>.</a:t>
            </a:r>
          </a:p>
          <a:p>
            <a:endParaRPr lang="es-ES" dirty="0"/>
          </a:p>
        </p:txBody>
      </p:sp>
    </p:spTree>
    <p:extLst>
      <p:ext uri="{BB962C8B-B14F-4D97-AF65-F5344CB8AC3E}">
        <p14:creationId xmlns:p14="http://schemas.microsoft.com/office/powerpoint/2010/main" val="13921326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smtClean="0"/>
              <a:t>Y empezamos a </a:t>
            </a:r>
            <a:r>
              <a:rPr lang="es-ES" sz="3600" b="1" i="1" dirty="0" smtClean="0"/>
              <a:t>crear escuela</a:t>
            </a:r>
            <a:r>
              <a:rPr lang="es-ES" dirty="0" smtClean="0"/>
              <a:t>…</a:t>
            </a:r>
            <a:endParaRPr lang="es-ES" dirty="0"/>
          </a:p>
        </p:txBody>
      </p:sp>
      <p:sp>
        <p:nvSpPr>
          <p:cNvPr id="2" name="1 Marcador de contenido"/>
          <p:cNvSpPr>
            <a:spLocks noGrp="1"/>
          </p:cNvSpPr>
          <p:nvPr>
            <p:ph idx="1"/>
          </p:nvPr>
        </p:nvSpPr>
        <p:spPr>
          <a:xfrm>
            <a:off x="2653627" y="834202"/>
            <a:ext cx="5745695" cy="4918008"/>
          </a:xfrm>
        </p:spPr>
        <p:txBody>
          <a:bodyPr>
            <a:normAutofit/>
          </a:bodyPr>
          <a:lstStyle/>
          <a:p>
            <a:pPr algn="just"/>
            <a:r>
              <a:rPr lang="es-ES" dirty="0"/>
              <a:t>Las asesoras de ciencias experimentales del CEP de Jerez de la Frontera, Carmen y Magdalena </a:t>
            </a:r>
            <a:r>
              <a:rPr lang="es-ES" dirty="0" err="1"/>
              <a:t>Yélamo</a:t>
            </a:r>
            <a:r>
              <a:rPr lang="es-ES" dirty="0"/>
              <a:t>, visitan </a:t>
            </a:r>
            <a:r>
              <a:rPr lang="es-ES" dirty="0" err="1"/>
              <a:t>Diverciencia</a:t>
            </a:r>
            <a:r>
              <a:rPr lang="es-ES" dirty="0"/>
              <a:t> en 2011 y en 2012. Les gusta la idea y me proponen animar al profesorado de Jerez  para empezar el proyecto </a:t>
            </a:r>
            <a:r>
              <a:rPr lang="es-ES" dirty="0" smtClean="0"/>
              <a:t>allí. Un </a:t>
            </a:r>
            <a:r>
              <a:rPr lang="es-ES" dirty="0"/>
              <a:t>lluvioso día de noviembre de 2012 </a:t>
            </a:r>
            <a:r>
              <a:rPr lang="es-ES" dirty="0" smtClean="0"/>
              <a:t>me reúno </a:t>
            </a:r>
            <a:r>
              <a:rPr lang="es-ES" dirty="0"/>
              <a:t>en el CEP de Jerez con profesores de varios centros de enseñanza</a:t>
            </a:r>
            <a:r>
              <a:rPr lang="es-ES" dirty="0" smtClean="0"/>
              <a:t>.</a:t>
            </a:r>
            <a:endParaRPr lang="es-ES" dirty="0"/>
          </a:p>
          <a:p>
            <a:pPr algn="just"/>
            <a:r>
              <a:rPr lang="es-ES" dirty="0"/>
              <a:t>En  Mayo de 2013 </a:t>
            </a:r>
            <a:r>
              <a:rPr lang="es-ES" dirty="0" smtClean="0"/>
              <a:t>fue la </a:t>
            </a:r>
            <a:r>
              <a:rPr lang="es-ES" dirty="0"/>
              <a:t>primera convocatoria de la Feria de Ciencias en esa </a:t>
            </a:r>
            <a:r>
              <a:rPr lang="es-ES" dirty="0" smtClean="0"/>
              <a:t>ciudad y ya van por la tercera…</a:t>
            </a:r>
          </a:p>
          <a:p>
            <a:pPr algn="just"/>
            <a:r>
              <a:rPr lang="es-ES" dirty="0" smtClean="0"/>
              <a:t>Actualmente asesoro a la profesora Natalia de Lucas de Guadalajara para poner en marcha una Asociación de divulgación científica  en la ciudad donde imparte clases de matemáticas.</a:t>
            </a:r>
            <a:endParaRPr lang="es-ES" dirty="0"/>
          </a:p>
        </p:txBody>
      </p:sp>
    </p:spTree>
    <p:extLst>
      <p:ext uri="{BB962C8B-B14F-4D97-AF65-F5344CB8AC3E}">
        <p14:creationId xmlns:p14="http://schemas.microsoft.com/office/powerpoint/2010/main" val="14241773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just"/>
            <a:r>
              <a:rPr lang="es-ES" dirty="0" smtClean="0"/>
              <a:t>Feria de la Ciencia.</a:t>
            </a:r>
            <a:br>
              <a:rPr lang="es-ES" dirty="0" smtClean="0"/>
            </a:br>
            <a:r>
              <a:rPr lang="es-ES" dirty="0" smtClean="0"/>
              <a:t>Jerez de la </a:t>
            </a:r>
            <a:r>
              <a:rPr lang="es-ES" dirty="0"/>
              <a:t>Frontera.</a:t>
            </a:r>
            <a:br>
              <a:rPr lang="es-ES" dirty="0"/>
            </a:br>
            <a:r>
              <a:rPr lang="es-ES" dirty="0" smtClean="0"/>
              <a:t/>
            </a:r>
            <a:br>
              <a:rPr lang="es-ES" dirty="0" smtClean="0"/>
            </a:br>
            <a:r>
              <a:rPr lang="es-ES" sz="1800" b="1" dirty="0" smtClean="0">
                <a:solidFill>
                  <a:schemeClr val="tx1"/>
                </a:solidFill>
                <a:hlinkClick r:id="rId3"/>
              </a:rPr>
              <a:t>http</a:t>
            </a:r>
            <a:r>
              <a:rPr lang="es-ES" sz="1800" b="1" dirty="0">
                <a:solidFill>
                  <a:schemeClr val="tx1"/>
                </a:solidFill>
                <a:hlinkClick r:id="rId3"/>
              </a:rPr>
              <a:t>://cepjerez.net/feriadelaciencia</a:t>
            </a:r>
            <a:r>
              <a:rPr lang="es-ES" b="1" dirty="0">
                <a:solidFill>
                  <a:schemeClr val="tx1"/>
                </a:solidFill>
                <a:hlinkClick r:id="rId3"/>
              </a:rPr>
              <a:t>/</a:t>
            </a:r>
            <a:endParaRPr lang="es-ES" b="1" dirty="0">
              <a:solidFill>
                <a:schemeClr val="tx1"/>
              </a:solidFill>
            </a:endParaRPr>
          </a:p>
        </p:txBody>
      </p:sp>
      <p:pic>
        <p:nvPicPr>
          <p:cNvPr id="5" name="4 Marcador de contenido"/>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07904" y="1052736"/>
            <a:ext cx="3744416" cy="4608512"/>
          </a:xfrm>
        </p:spPr>
      </p:pic>
    </p:spTree>
    <p:extLst>
      <p:ext uri="{BB962C8B-B14F-4D97-AF65-F5344CB8AC3E}">
        <p14:creationId xmlns:p14="http://schemas.microsoft.com/office/powerpoint/2010/main" val="3849834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64704"/>
            <a:ext cx="2699792" cy="2736304"/>
          </a:xfrm>
        </p:spPr>
        <p:txBody>
          <a:bodyPr>
            <a:normAutofit/>
          </a:bodyPr>
          <a:lstStyle/>
          <a:p>
            <a:r>
              <a:rPr lang="es-ES" dirty="0" smtClean="0"/>
              <a:t>Medalla de la </a:t>
            </a:r>
            <a:br>
              <a:rPr lang="es-ES" dirty="0" smtClean="0"/>
            </a:br>
            <a:r>
              <a:rPr lang="es-ES" dirty="0" smtClean="0"/>
              <a:t>Palma 2013:llega el reconocimiento de la ciudad.</a:t>
            </a:r>
            <a:br>
              <a:rPr lang="es-ES" dirty="0" smtClean="0"/>
            </a:br>
            <a:endParaRPr lang="es-ES" dirty="0"/>
          </a:p>
        </p:txBody>
      </p:sp>
      <p:pic>
        <p:nvPicPr>
          <p:cNvPr id="7" name="6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1950" y="1598295"/>
            <a:ext cx="5486400" cy="3651885"/>
          </a:xfrm>
        </p:spPr>
      </p:pic>
    </p:spTree>
    <p:extLst>
      <p:ext uri="{BB962C8B-B14F-4D97-AF65-F5344CB8AC3E}">
        <p14:creationId xmlns:p14="http://schemas.microsoft.com/office/powerpoint/2010/main" val="3070704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Primer premio laboratorio de </a:t>
            </a:r>
            <a:r>
              <a:rPr lang="es-ES" dirty="0" err="1" smtClean="0"/>
              <a:t>Biologia</a:t>
            </a:r>
            <a:r>
              <a:rPr lang="es-ES" dirty="0"/>
              <a:t/>
            </a:r>
            <a:br>
              <a:rPr lang="es-ES" dirty="0"/>
            </a:br>
            <a:r>
              <a:rPr lang="es-ES" dirty="0" smtClean="0"/>
              <a:t>Ciencia en </a:t>
            </a:r>
            <a:r>
              <a:rPr lang="es-ES" dirty="0" err="1" smtClean="0"/>
              <a:t>Accion</a:t>
            </a:r>
            <a:r>
              <a:rPr lang="es-ES" dirty="0" smtClean="0"/>
              <a:t>.</a:t>
            </a:r>
            <a:br>
              <a:rPr lang="es-ES" dirty="0" smtClean="0"/>
            </a:br>
            <a:r>
              <a:rPr lang="es-ES" dirty="0" smtClean="0"/>
              <a:t>Lérida 2011</a:t>
            </a:r>
            <a:endParaRPr lang="es-ES" dirty="0"/>
          </a:p>
        </p:txBody>
      </p:sp>
      <p:sp>
        <p:nvSpPr>
          <p:cNvPr id="4" name="3 Marcador de pie de página"/>
          <p:cNvSpPr>
            <a:spLocks noGrp="1"/>
          </p:cNvSpPr>
          <p:nvPr>
            <p:ph type="ftr" sz="quarter" idx="11"/>
          </p:nvPr>
        </p:nvSpPr>
        <p:spPr/>
        <p:txBody>
          <a:bodyPr/>
          <a:lstStyle/>
          <a:p>
            <a:r>
              <a:rPr lang="es-ES" smtClean="0"/>
              <a:t>Taller de divulgacion cientifica                                                     21/11/ 13 Sevilla </a:t>
            </a:r>
            <a:endParaRPr lang="es-ES"/>
          </a:p>
        </p:txBody>
      </p:sp>
      <p:pic>
        <p:nvPicPr>
          <p:cNvPr id="2050" name="Picture 2" descr="D:\FOTOS LERIDA\DSC0453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692696"/>
            <a:ext cx="4032374" cy="30242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FOTOS LERIDA\PRIMER PREMIO CIENCIA EN ACC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7944" y="8973616"/>
            <a:ext cx="35355928" cy="23509966"/>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D:\FOTOS LERIDA\PRIMER PREMIO CIENCIA EN ACCION.JPG"/>
          <p:cNvPicPr/>
          <p:nvPr/>
        </p:nvPicPr>
        <p:blipFill rotWithShape="1">
          <a:blip r:embed="rId4" cstate="print">
            <a:extLst>
              <a:ext uri="{28A0092B-C50C-407E-A947-70E740481C1C}">
                <a14:useLocalDpi xmlns:a14="http://schemas.microsoft.com/office/drawing/2010/main" val="0"/>
              </a:ext>
            </a:extLst>
          </a:blip>
          <a:srcRect t="7769" r="8014" b="41970"/>
          <a:stretch/>
        </p:blipFill>
        <p:spPr bwMode="auto">
          <a:xfrm flipH="1">
            <a:off x="4716015" y="3501008"/>
            <a:ext cx="3744414" cy="28083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9321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Primer Premio Física en al Sociedad</a:t>
            </a:r>
            <a:br>
              <a:rPr lang="es-ES" dirty="0" smtClean="0"/>
            </a:br>
            <a:r>
              <a:rPr lang="es-ES" dirty="0" smtClean="0"/>
              <a:t>Madrid 2012</a:t>
            </a:r>
            <a:br>
              <a:rPr lang="es-ES" dirty="0" smtClean="0"/>
            </a:br>
            <a:r>
              <a:rPr lang="es-ES" dirty="0" smtClean="0"/>
              <a:t>Ciencia en Acción</a:t>
            </a:r>
            <a:endParaRPr lang="es-ES" dirty="0"/>
          </a:p>
        </p:txBody>
      </p:sp>
      <p:sp>
        <p:nvSpPr>
          <p:cNvPr id="4" name="3 Marcador de pie de página"/>
          <p:cNvSpPr>
            <a:spLocks noGrp="1"/>
          </p:cNvSpPr>
          <p:nvPr>
            <p:ph type="ftr" sz="quarter" idx="11"/>
          </p:nvPr>
        </p:nvSpPr>
        <p:spPr/>
        <p:txBody>
          <a:bodyPr/>
          <a:lstStyle/>
          <a:p>
            <a:r>
              <a:rPr lang="es-ES" smtClean="0"/>
              <a:t>Taller de divulgacion cientifica                                                     21/11/ 13 Sevilla </a:t>
            </a:r>
            <a:endParaRPr lang="es-E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85672" y="620689"/>
            <a:ext cx="3054379"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838" y="1717912"/>
            <a:ext cx="2784365" cy="415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876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5175"/>
            <a:ext cx="1946523" cy="5495544"/>
          </a:xfrm>
        </p:spPr>
        <p:txBody>
          <a:bodyPr>
            <a:normAutofit/>
          </a:bodyPr>
          <a:lstStyle/>
          <a:p>
            <a:pPr algn="ctr"/>
            <a:r>
              <a:rPr lang="es-ES" b="1" dirty="0" smtClean="0"/>
              <a:t>Primer premio en Sostenibilidad. Ciencia en </a:t>
            </a:r>
            <a:r>
              <a:rPr lang="es-ES" b="1" dirty="0" err="1" smtClean="0"/>
              <a:t>Accion</a:t>
            </a:r>
            <a:r>
              <a:rPr lang="es-ES" b="1" dirty="0" smtClean="0"/>
              <a:t> Bilbao 2013</a:t>
            </a:r>
            <a:endParaRPr lang="es-ES" b="1" dirty="0"/>
          </a:p>
        </p:txBody>
      </p:sp>
      <p:pic>
        <p:nvPicPr>
          <p:cNvPr id="11" name="10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627784" y="836712"/>
            <a:ext cx="2751358" cy="2880320"/>
          </a:xfrm>
        </p:spPr>
      </p:pic>
      <p:pic>
        <p:nvPicPr>
          <p:cNvPr id="7" name="6 Marcador de contenido"/>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508104" y="3429000"/>
            <a:ext cx="3105225" cy="2778736"/>
          </a:xfrm>
        </p:spPr>
      </p:pic>
    </p:spTree>
    <p:extLst>
      <p:ext uri="{BB962C8B-B14F-4D97-AF65-F5344CB8AC3E}">
        <p14:creationId xmlns:p14="http://schemas.microsoft.com/office/powerpoint/2010/main" val="41952865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Participamos desde su comienzo en el Certamen “</a:t>
            </a:r>
            <a:r>
              <a:rPr lang="es-ES" dirty="0" err="1" smtClean="0"/>
              <a:t>Jovenes</a:t>
            </a:r>
            <a:r>
              <a:rPr lang="es-ES" dirty="0" smtClean="0"/>
              <a:t> investigadores Ciudad de Algeciras” obteniendo varios primeros premios</a:t>
            </a:r>
            <a:endParaRPr lang="es-ES" dirty="0"/>
          </a:p>
        </p:txBody>
      </p:sp>
      <p:sp>
        <p:nvSpPr>
          <p:cNvPr id="4" name="3 Marcador de pie de página"/>
          <p:cNvSpPr>
            <a:spLocks noGrp="1"/>
          </p:cNvSpPr>
          <p:nvPr>
            <p:ph type="ftr" sz="quarter" idx="11"/>
          </p:nvPr>
        </p:nvSpPr>
        <p:spPr/>
        <p:txBody>
          <a:bodyPr/>
          <a:lstStyle/>
          <a:p>
            <a:r>
              <a:rPr lang="es-ES" smtClean="0"/>
              <a:t>Taller de divulgacion cientifica                                                     21/11/ 13 Sevilla </a:t>
            </a:r>
            <a:endParaRPr lang="es-ES"/>
          </a:p>
        </p:txBody>
      </p:sp>
      <p:pic>
        <p:nvPicPr>
          <p:cNvPr id="1026" name="Picture 2" descr="C:\Documents and Settings\ANA VILLAESCUSA\Mis documentos\MIS IMAGENES 14-15\FOTOS JOVENES INVESTIGADORES ALGECIRAS\IMG_702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01950" y="1375304"/>
            <a:ext cx="5486400" cy="409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5111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1946523" cy="5495544"/>
          </a:xfrm>
        </p:spPr>
        <p:txBody>
          <a:bodyPr>
            <a:normAutofit fontScale="90000"/>
          </a:bodyPr>
          <a:lstStyle/>
          <a:p>
            <a:pPr algn="ctr"/>
            <a:r>
              <a:rPr lang="es-ES" b="1" dirty="0" smtClean="0"/>
              <a:t>Ciencia </a:t>
            </a:r>
            <a:r>
              <a:rPr lang="es-ES" b="1" dirty="0"/>
              <a:t>en Acción.</a:t>
            </a:r>
            <a:br>
              <a:rPr lang="es-ES" b="1" dirty="0"/>
            </a:br>
            <a:r>
              <a:rPr lang="es-ES" sz="2700" b="1" dirty="0" smtClean="0"/>
              <a:t>BARCELONA Octubre 2014</a:t>
            </a:r>
            <a:r>
              <a:rPr lang="es-ES" sz="2700" dirty="0" smtClean="0"/>
              <a:t/>
            </a:r>
            <a:br>
              <a:rPr lang="es-ES" sz="2700" dirty="0" smtClean="0"/>
            </a:br>
            <a:r>
              <a:rPr lang="es-ES" sz="2700" dirty="0" smtClean="0"/>
              <a:t/>
            </a:r>
            <a:br>
              <a:rPr lang="es-ES" sz="2700" dirty="0" smtClean="0"/>
            </a:br>
            <a:r>
              <a:rPr lang="es-ES" sz="2700" b="1" dirty="0" smtClean="0"/>
              <a:t>Primer premio en la </a:t>
            </a:r>
            <a:r>
              <a:rPr lang="es-ES" sz="2700" b="1" dirty="0" err="1" smtClean="0"/>
              <a:t>categoria</a:t>
            </a:r>
            <a:r>
              <a:rPr lang="es-ES" sz="2700" b="1" dirty="0" smtClean="0"/>
              <a:t> de laboratorio de </a:t>
            </a:r>
            <a:r>
              <a:rPr lang="es-ES" sz="2700" b="1" dirty="0" err="1" smtClean="0"/>
              <a:t>Biologia</a:t>
            </a:r>
            <a:r>
              <a:rPr lang="es-ES" sz="2700" b="1" dirty="0" smtClean="0"/>
              <a:t> ,y dos  menciones de honor en </a:t>
            </a:r>
            <a:r>
              <a:rPr lang="es-ES" sz="2700" b="1" dirty="0" err="1" smtClean="0"/>
              <a:t>Lab</a:t>
            </a:r>
            <a:r>
              <a:rPr lang="es-ES" sz="2700" b="1" dirty="0" smtClean="0"/>
              <a:t> de Física y Química</a:t>
            </a:r>
            <a:endParaRPr lang="es-ES" sz="2700" b="1" dirty="0"/>
          </a:p>
        </p:txBody>
      </p:sp>
      <p:sp>
        <p:nvSpPr>
          <p:cNvPr id="5" name="4 Marcador de pie de página"/>
          <p:cNvSpPr>
            <a:spLocks noGrp="1"/>
          </p:cNvSpPr>
          <p:nvPr>
            <p:ph type="ftr" sz="quarter" idx="11"/>
          </p:nvPr>
        </p:nvSpPr>
        <p:spPr/>
        <p:txBody>
          <a:bodyPr/>
          <a:lstStyle/>
          <a:p>
            <a:endParaRPr lang="es-ES" dirty="0"/>
          </a:p>
        </p:txBody>
      </p:sp>
      <p:pic>
        <p:nvPicPr>
          <p:cNvPr id="205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924944"/>
            <a:ext cx="3253016" cy="323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692696"/>
            <a:ext cx="3665570" cy="273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7916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También hay dificultades… </a:t>
            </a:r>
          </a:p>
        </p:txBody>
      </p:sp>
      <p:sp>
        <p:nvSpPr>
          <p:cNvPr id="5" name="4 Marcador de contenido"/>
          <p:cNvSpPr>
            <a:spLocks noGrp="1"/>
          </p:cNvSpPr>
          <p:nvPr>
            <p:ph idx="1"/>
          </p:nvPr>
        </p:nvSpPr>
        <p:spPr>
          <a:xfrm>
            <a:off x="3048000" y="828724"/>
            <a:ext cx="5232400" cy="5297439"/>
          </a:xfrm>
        </p:spPr>
        <p:txBody>
          <a:bodyPr>
            <a:normAutofit/>
          </a:bodyPr>
          <a:lstStyle/>
          <a:p>
            <a:pPr algn="just"/>
            <a:r>
              <a:rPr lang="es-ES" dirty="0"/>
              <a:t>Los stand de la Feria del libro tienen un espacio limitado del que dependemos</a:t>
            </a:r>
          </a:p>
          <a:p>
            <a:pPr algn="just"/>
            <a:r>
              <a:rPr lang="es-ES" dirty="0"/>
              <a:t>La fecha de las Jornadas está mediatizada por la de la Feria del Libro por tanto dependemos totalmente del </a:t>
            </a:r>
            <a:r>
              <a:rPr lang="es-ES" dirty="0" err="1" smtClean="0"/>
              <a:t>Ayto</a:t>
            </a:r>
            <a:r>
              <a:rPr lang="es-ES" dirty="0" smtClean="0"/>
              <a:t> aunque cada vez  el proceso  es mas </a:t>
            </a:r>
            <a:r>
              <a:rPr lang="es-ES" dirty="0" err="1" smtClean="0"/>
              <a:t>fluido,la</a:t>
            </a:r>
            <a:r>
              <a:rPr lang="es-ES" dirty="0" smtClean="0"/>
              <a:t> experiencia se nota…</a:t>
            </a:r>
            <a:endParaRPr lang="es-ES" dirty="0"/>
          </a:p>
          <a:p>
            <a:pPr algn="just"/>
            <a:r>
              <a:rPr lang="es-ES" dirty="0"/>
              <a:t>Solo un grupo de centros es estable desde el principio, otros van y vienen según el profesorado que sea destinado al centro…</a:t>
            </a:r>
          </a:p>
          <a:p>
            <a:pPr algn="just"/>
            <a:r>
              <a:rPr lang="es-ES" dirty="0"/>
              <a:t>Los recortes en Educación motivaron que dos centros emblemáticos de Algeciras decidieran no participar en la edición 12-13, lo que supuso grandes trabas para mantener el proyecto… </a:t>
            </a:r>
          </a:p>
        </p:txBody>
      </p:sp>
      <p:sp>
        <p:nvSpPr>
          <p:cNvPr id="6" name="5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507171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i="1" dirty="0"/>
              <a:t>Ven, pasa y </a:t>
            </a:r>
            <a:r>
              <a:rPr lang="es-ES" sz="3600" b="1" i="1" dirty="0"/>
              <a:t>disfruta</a:t>
            </a:r>
            <a:endParaRPr lang="es-ES" dirty="0"/>
          </a:p>
        </p:txBody>
      </p:sp>
      <p:pic>
        <p:nvPicPr>
          <p:cNvPr id="5" name="4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32575" y="863600"/>
            <a:ext cx="3825149" cy="5121275"/>
          </a:xfrm>
        </p:spPr>
      </p:pic>
    </p:spTree>
    <p:extLst>
      <p:ext uri="{BB962C8B-B14F-4D97-AF65-F5344CB8AC3E}">
        <p14:creationId xmlns:p14="http://schemas.microsoft.com/office/powerpoint/2010/main" val="38108029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88913" y="1123950"/>
            <a:ext cx="2724710" cy="4949634"/>
          </a:xfrm>
        </p:spPr>
        <p:txBody>
          <a:bodyPr/>
          <a:lstStyle/>
          <a:p>
            <a:r>
              <a:rPr lang="es-ES" dirty="0"/>
              <a:t>Nuestras debilidades: futuras oportunidades</a:t>
            </a:r>
          </a:p>
        </p:txBody>
      </p:sp>
      <p:sp>
        <p:nvSpPr>
          <p:cNvPr id="2" name="1 Marcador de contenido"/>
          <p:cNvSpPr>
            <a:spLocks noGrp="1"/>
          </p:cNvSpPr>
          <p:nvPr>
            <p:ph idx="1"/>
          </p:nvPr>
        </p:nvSpPr>
        <p:spPr>
          <a:xfrm>
            <a:off x="2905020" y="776231"/>
            <a:ext cx="5375380" cy="5308657"/>
          </a:xfrm>
        </p:spPr>
        <p:txBody>
          <a:bodyPr>
            <a:normAutofit/>
          </a:bodyPr>
          <a:lstStyle/>
          <a:p>
            <a:pPr algn="just"/>
            <a:r>
              <a:rPr lang="es-ES" dirty="0"/>
              <a:t>Búsqueda de nuevos </a:t>
            </a:r>
            <a:r>
              <a:rPr lang="es-ES" i="1" dirty="0"/>
              <a:t>sponsors</a:t>
            </a:r>
            <a:r>
              <a:rPr lang="es-ES" dirty="0"/>
              <a:t> que permitan que, creciendo en financiación, crezcamos en calidad </a:t>
            </a:r>
          </a:p>
          <a:p>
            <a:pPr algn="just"/>
            <a:r>
              <a:rPr lang="es-ES" dirty="0"/>
              <a:t>Implicación de centros de la comarca y no solo de Algeciras: necesidad de espacio</a:t>
            </a:r>
          </a:p>
          <a:p>
            <a:pPr algn="just"/>
            <a:r>
              <a:rPr lang="es-ES" dirty="0"/>
              <a:t>Conseguir una mayor presencia en redes sociales: Facebook, </a:t>
            </a:r>
            <a:r>
              <a:rPr lang="es-ES" dirty="0" err="1" smtClean="0"/>
              <a:t>Twitter</a:t>
            </a:r>
            <a:r>
              <a:rPr lang="es-ES" dirty="0" smtClean="0"/>
              <a:t>…Mejorar y dinamizar la web..</a:t>
            </a:r>
            <a:endParaRPr lang="es-ES" dirty="0"/>
          </a:p>
          <a:p>
            <a:pPr algn="just"/>
            <a:r>
              <a:rPr lang="es-ES" dirty="0"/>
              <a:t>Mantener el perfil de las personalidades el mundo de la cultura científica que apadrinan cada año las Jornadas</a:t>
            </a:r>
          </a:p>
          <a:p>
            <a:pPr algn="just"/>
            <a:r>
              <a:rPr lang="es-ES" dirty="0"/>
              <a:t>Seguir despertando el interés por la ciencia en los  ciudadanos de Algeciras, a través de exposiciones de pintura, fotografía  u otras </a:t>
            </a:r>
            <a:r>
              <a:rPr lang="es-ES" dirty="0" smtClean="0"/>
              <a:t>colaboraciones.</a:t>
            </a:r>
            <a:endParaRPr lang="es-ES" dirty="0"/>
          </a:p>
        </p:txBody>
      </p:sp>
      <p:sp>
        <p:nvSpPr>
          <p:cNvPr id="4" name="3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7301623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dirty="0" smtClean="0"/>
              <a:t>Las IX ya casi están  aquí…</a:t>
            </a:r>
            <a:endParaRPr lang="es-ES" dirty="0"/>
          </a:p>
        </p:txBody>
      </p:sp>
      <p:sp>
        <p:nvSpPr>
          <p:cNvPr id="2" name="1 Marcador de contenido"/>
          <p:cNvSpPr>
            <a:spLocks noGrp="1"/>
          </p:cNvSpPr>
          <p:nvPr>
            <p:ph idx="1"/>
          </p:nvPr>
        </p:nvSpPr>
        <p:spPr>
          <a:xfrm>
            <a:off x="3007249" y="407370"/>
            <a:ext cx="5273151" cy="6088680"/>
          </a:xfrm>
        </p:spPr>
        <p:txBody>
          <a:bodyPr>
            <a:normAutofit/>
          </a:bodyPr>
          <a:lstStyle/>
          <a:p>
            <a:pPr algn="just"/>
            <a:r>
              <a:rPr lang="es-ES" dirty="0" smtClean="0"/>
              <a:t>14 y 15 de Abril</a:t>
            </a:r>
            <a:endParaRPr lang="es-ES" dirty="0"/>
          </a:p>
          <a:p>
            <a:pPr algn="just"/>
            <a:r>
              <a:rPr lang="es-ES" dirty="0"/>
              <a:t>Conferencia inaugural de  </a:t>
            </a:r>
            <a:r>
              <a:rPr lang="es-ES" dirty="0" smtClean="0"/>
              <a:t>Rosa Montero. </a:t>
            </a:r>
            <a:r>
              <a:rPr lang="es-ES" dirty="0"/>
              <a:t>Día </a:t>
            </a:r>
            <a:r>
              <a:rPr lang="es-ES" dirty="0" smtClean="0"/>
              <a:t>13 </a:t>
            </a:r>
            <a:r>
              <a:rPr lang="es-ES" dirty="0"/>
              <a:t>de </a:t>
            </a:r>
            <a:r>
              <a:rPr lang="es-ES" dirty="0" smtClean="0"/>
              <a:t>Abril </a:t>
            </a:r>
            <a:r>
              <a:rPr lang="es-ES" dirty="0"/>
              <a:t>a las </a:t>
            </a:r>
            <a:r>
              <a:rPr lang="es-ES" dirty="0" smtClean="0"/>
              <a:t>19h.</a:t>
            </a:r>
          </a:p>
          <a:p>
            <a:pPr algn="just"/>
            <a:r>
              <a:rPr lang="es-ES" dirty="0" smtClean="0"/>
              <a:t>Pero </a:t>
            </a:r>
            <a:r>
              <a:rPr lang="es-ES" dirty="0" err="1" smtClean="0"/>
              <a:t>tambien</a:t>
            </a:r>
            <a:r>
              <a:rPr lang="es-ES" dirty="0" smtClean="0"/>
              <a:t> mucho más:</a:t>
            </a:r>
          </a:p>
          <a:p>
            <a:pPr algn="just"/>
            <a:r>
              <a:rPr lang="es-ES" dirty="0" smtClean="0"/>
              <a:t>Los viernes toca </a:t>
            </a:r>
            <a:r>
              <a:rPr lang="es-ES" dirty="0" err="1" smtClean="0"/>
              <a:t>ciencia.Talleres</a:t>
            </a:r>
            <a:r>
              <a:rPr lang="es-ES" dirty="0" smtClean="0"/>
              <a:t> para niños de 5 a 8 años</a:t>
            </a:r>
          </a:p>
          <a:p>
            <a:pPr algn="just"/>
            <a:r>
              <a:rPr lang="es-ES" dirty="0" smtClean="0"/>
              <a:t>La investigación astronómica y sus protagonistas.13 de Noviembre</a:t>
            </a:r>
          </a:p>
          <a:p>
            <a:pPr algn="just"/>
            <a:r>
              <a:rPr lang="es-ES" dirty="0" err="1" smtClean="0"/>
              <a:t>The</a:t>
            </a:r>
            <a:r>
              <a:rPr lang="es-ES" dirty="0" smtClean="0"/>
              <a:t> Big Van </a:t>
            </a:r>
            <a:r>
              <a:rPr lang="es-ES" dirty="0" err="1" smtClean="0"/>
              <a:t>Theory</a:t>
            </a:r>
            <a:r>
              <a:rPr lang="es-ES" dirty="0" smtClean="0"/>
              <a:t> 17 de Diciembre</a:t>
            </a:r>
          </a:p>
          <a:p>
            <a:pPr algn="just"/>
            <a:r>
              <a:rPr lang="es-ES" dirty="0" err="1" smtClean="0"/>
              <a:t>Dr</a:t>
            </a:r>
            <a:r>
              <a:rPr lang="es-ES" dirty="0" smtClean="0"/>
              <a:t> Alberto </a:t>
            </a:r>
            <a:r>
              <a:rPr lang="es-ES" dirty="0" err="1" smtClean="0"/>
              <a:t>Redondo.”Como</a:t>
            </a:r>
            <a:r>
              <a:rPr lang="es-ES" dirty="0" smtClean="0"/>
              <a:t> se hace un documental científico”.18 de Febrero.</a:t>
            </a:r>
          </a:p>
          <a:p>
            <a:pPr algn="just"/>
            <a:r>
              <a:rPr lang="es-ES" dirty="0" smtClean="0"/>
              <a:t>“Lo </a:t>
            </a:r>
            <a:r>
              <a:rPr lang="es-ES" dirty="0" err="1" smtClean="0"/>
              <a:t>sutil”.Teatro</a:t>
            </a:r>
            <a:r>
              <a:rPr lang="es-ES" dirty="0" smtClean="0"/>
              <a:t> cientifico.24 de Marzo</a:t>
            </a:r>
          </a:p>
          <a:p>
            <a:pPr algn="just"/>
            <a:r>
              <a:rPr lang="es-ES" dirty="0" smtClean="0"/>
              <a:t>III </a:t>
            </a:r>
            <a:r>
              <a:rPr lang="es-ES" dirty="0" err="1" smtClean="0"/>
              <a:t>Exposicionde</a:t>
            </a:r>
            <a:r>
              <a:rPr lang="es-ES" dirty="0" smtClean="0"/>
              <a:t> </a:t>
            </a:r>
            <a:r>
              <a:rPr lang="es-ES" dirty="0" err="1" smtClean="0"/>
              <a:t>fotografia</a:t>
            </a:r>
            <a:r>
              <a:rPr lang="es-ES" dirty="0" smtClean="0"/>
              <a:t>.”Una mirada a la naturaleza”</a:t>
            </a:r>
          </a:p>
          <a:p>
            <a:pPr algn="just"/>
            <a:r>
              <a:rPr lang="es-ES" dirty="0" err="1" smtClean="0"/>
              <a:t>Exposicion</a:t>
            </a:r>
            <a:r>
              <a:rPr lang="es-ES" dirty="0" smtClean="0"/>
              <a:t> de cristalografía </a:t>
            </a:r>
            <a:endParaRPr lang="es-ES" dirty="0"/>
          </a:p>
        </p:txBody>
      </p:sp>
      <p:sp>
        <p:nvSpPr>
          <p:cNvPr id="3" name="2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4109811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dirty="0" smtClean="0"/>
              <a:t>Centros implicados para 2015</a:t>
            </a:r>
            <a:endParaRPr lang="es-ES" dirty="0"/>
          </a:p>
        </p:txBody>
      </p:sp>
      <p:sp>
        <p:nvSpPr>
          <p:cNvPr id="2" name="1 Marcador de contenido"/>
          <p:cNvSpPr>
            <a:spLocks noGrp="1"/>
          </p:cNvSpPr>
          <p:nvPr>
            <p:ph idx="1"/>
          </p:nvPr>
        </p:nvSpPr>
        <p:spPr>
          <a:xfrm>
            <a:off x="2915817" y="260648"/>
            <a:ext cx="5472608" cy="6080316"/>
          </a:xfrm>
        </p:spPr>
        <p:txBody>
          <a:bodyPr>
            <a:normAutofit lnSpcReduction="10000"/>
          </a:bodyPr>
          <a:lstStyle/>
          <a:p>
            <a:pPr marL="0" indent="0">
              <a:buNone/>
            </a:pPr>
            <a:r>
              <a:rPr lang="es-ES" dirty="0"/>
              <a:t> </a:t>
            </a:r>
            <a:r>
              <a:rPr lang="es-ES" dirty="0" smtClean="0"/>
              <a:t>Colegio </a:t>
            </a:r>
            <a:r>
              <a:rPr lang="es-ES" dirty="0" err="1"/>
              <a:t>Maria</a:t>
            </a:r>
            <a:r>
              <a:rPr lang="es-ES" dirty="0"/>
              <a:t> Auxiliadora</a:t>
            </a:r>
          </a:p>
          <a:p>
            <a:pPr marL="0" indent="0">
              <a:buNone/>
            </a:pPr>
            <a:r>
              <a:rPr lang="es-ES" dirty="0"/>
              <a:t> Colegio La inmaculada</a:t>
            </a:r>
          </a:p>
          <a:p>
            <a:pPr marL="0" indent="0">
              <a:buNone/>
            </a:pPr>
            <a:r>
              <a:rPr lang="es-ES" dirty="0"/>
              <a:t> Colegio </a:t>
            </a:r>
            <a:r>
              <a:rPr lang="es-ES" dirty="0" err="1" smtClean="0"/>
              <a:t>Montecalpe</a:t>
            </a:r>
            <a:endParaRPr lang="es-ES" dirty="0" smtClean="0"/>
          </a:p>
          <a:p>
            <a:pPr marL="0" indent="0">
              <a:buNone/>
            </a:pPr>
            <a:r>
              <a:rPr lang="es-ES" dirty="0" smtClean="0"/>
              <a:t>Colegio </a:t>
            </a:r>
            <a:r>
              <a:rPr lang="es-ES" dirty="0" err="1" smtClean="0"/>
              <a:t>Puertoblanco</a:t>
            </a:r>
            <a:r>
              <a:rPr lang="es-ES" dirty="0" smtClean="0"/>
              <a:t>(infantil)</a:t>
            </a:r>
            <a:endParaRPr lang="es-ES" dirty="0"/>
          </a:p>
          <a:p>
            <a:pPr marL="0" indent="0">
              <a:buNone/>
            </a:pPr>
            <a:r>
              <a:rPr lang="es-ES" dirty="0"/>
              <a:t> Colegio San </a:t>
            </a:r>
            <a:r>
              <a:rPr lang="es-ES" dirty="0" err="1"/>
              <a:t>Jose</a:t>
            </a:r>
            <a:r>
              <a:rPr lang="es-ES" dirty="0"/>
              <a:t> Virgen de la Palma</a:t>
            </a:r>
          </a:p>
          <a:p>
            <a:pPr marL="0" indent="0">
              <a:buNone/>
            </a:pPr>
            <a:r>
              <a:rPr lang="es-ES" dirty="0"/>
              <a:t> Colegio </a:t>
            </a:r>
            <a:r>
              <a:rPr lang="es-ES" dirty="0" err="1"/>
              <a:t>Ntra</a:t>
            </a:r>
            <a:r>
              <a:rPr lang="es-ES" dirty="0"/>
              <a:t> </a:t>
            </a:r>
            <a:r>
              <a:rPr lang="es-ES" dirty="0" err="1" smtClean="0"/>
              <a:t>Sra</a:t>
            </a:r>
            <a:r>
              <a:rPr lang="es-ES" dirty="0" smtClean="0"/>
              <a:t> </a:t>
            </a:r>
            <a:r>
              <a:rPr lang="es-ES" dirty="0"/>
              <a:t>de los </a:t>
            </a:r>
            <a:r>
              <a:rPr lang="es-ES" dirty="0" smtClean="0"/>
              <a:t>Milagros(infantil y ESO)</a:t>
            </a:r>
            <a:endParaRPr lang="es-ES" dirty="0"/>
          </a:p>
          <a:p>
            <a:pPr marL="0" indent="0">
              <a:buNone/>
            </a:pPr>
            <a:r>
              <a:rPr lang="es-ES" dirty="0"/>
              <a:t> Colegio Los Pinos</a:t>
            </a:r>
          </a:p>
          <a:p>
            <a:pPr marL="0" indent="0">
              <a:buNone/>
            </a:pPr>
            <a:r>
              <a:rPr lang="es-ES" dirty="0"/>
              <a:t> IES Levante</a:t>
            </a:r>
          </a:p>
          <a:p>
            <a:pPr marL="0" indent="0">
              <a:buNone/>
            </a:pPr>
            <a:r>
              <a:rPr lang="es-ES" dirty="0"/>
              <a:t> </a:t>
            </a:r>
            <a:r>
              <a:rPr lang="es-ES" dirty="0" smtClean="0"/>
              <a:t>IES  Isla Verde</a:t>
            </a:r>
          </a:p>
          <a:p>
            <a:pPr marL="0" indent="0">
              <a:buNone/>
            </a:pPr>
            <a:r>
              <a:rPr lang="es-ES" dirty="0" smtClean="0"/>
              <a:t>IES </a:t>
            </a:r>
            <a:r>
              <a:rPr lang="es-ES" dirty="0" err="1" smtClean="0"/>
              <a:t>Kursaal</a:t>
            </a:r>
            <a:endParaRPr lang="es-ES" dirty="0" smtClean="0"/>
          </a:p>
          <a:p>
            <a:pPr marL="0" indent="0">
              <a:buNone/>
            </a:pPr>
            <a:r>
              <a:rPr lang="es-ES" dirty="0" smtClean="0"/>
              <a:t>IES </a:t>
            </a:r>
            <a:r>
              <a:rPr lang="es-ES" dirty="0" err="1" smtClean="0"/>
              <a:t>Bahia</a:t>
            </a:r>
            <a:endParaRPr lang="es-ES" dirty="0"/>
          </a:p>
          <a:p>
            <a:pPr marL="0" indent="0">
              <a:buNone/>
            </a:pPr>
            <a:r>
              <a:rPr lang="es-ES" dirty="0" smtClean="0"/>
              <a:t>IES </a:t>
            </a:r>
            <a:r>
              <a:rPr lang="es-ES" dirty="0"/>
              <a:t>Saladillo</a:t>
            </a:r>
          </a:p>
          <a:p>
            <a:pPr marL="0" indent="0">
              <a:buNone/>
            </a:pPr>
            <a:r>
              <a:rPr lang="es-ES" dirty="0" smtClean="0"/>
              <a:t>IES </a:t>
            </a:r>
            <a:r>
              <a:rPr lang="es-ES" dirty="0"/>
              <a:t>El </a:t>
            </a:r>
            <a:r>
              <a:rPr lang="es-ES" dirty="0" err="1" smtClean="0"/>
              <a:t>Getares</a:t>
            </a:r>
            <a:endParaRPr lang="es-ES" dirty="0" smtClean="0"/>
          </a:p>
          <a:p>
            <a:pPr marL="0" indent="0">
              <a:buNone/>
            </a:pPr>
            <a:r>
              <a:rPr lang="es-ES" dirty="0" err="1" smtClean="0"/>
              <a:t>Delegacion</a:t>
            </a:r>
            <a:r>
              <a:rPr lang="es-ES" dirty="0" smtClean="0"/>
              <a:t> de Medio Ambiente del </a:t>
            </a:r>
            <a:r>
              <a:rPr lang="es-ES" dirty="0" err="1" smtClean="0"/>
              <a:t>Ayto</a:t>
            </a:r>
            <a:r>
              <a:rPr lang="es-ES" dirty="0" smtClean="0"/>
              <a:t> de Algeciras</a:t>
            </a:r>
            <a:endParaRPr lang="es-ES" dirty="0"/>
          </a:p>
          <a:p>
            <a:pPr marL="0" indent="0">
              <a:buNone/>
            </a:pPr>
            <a:r>
              <a:rPr lang="es-ES" dirty="0"/>
              <a:t> </a:t>
            </a:r>
          </a:p>
        </p:txBody>
      </p:sp>
    </p:spTree>
    <p:extLst>
      <p:ext uri="{BB962C8B-B14F-4D97-AF65-F5344CB8AC3E}">
        <p14:creationId xmlns:p14="http://schemas.microsoft.com/office/powerpoint/2010/main" val="2438365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922421"/>
            <a:ext cx="2210612" cy="4601183"/>
          </a:xfrm>
        </p:spPr>
        <p:txBody>
          <a:bodyPr/>
          <a:lstStyle/>
          <a:p>
            <a:endParaRPr lang="es-ES"/>
          </a:p>
        </p:txBody>
      </p:sp>
      <p:sp>
        <p:nvSpPr>
          <p:cNvPr id="3" name="2 Marcador de contenido"/>
          <p:cNvSpPr>
            <a:spLocks noGrp="1"/>
          </p:cNvSpPr>
          <p:nvPr>
            <p:ph idx="1"/>
          </p:nvPr>
        </p:nvSpPr>
        <p:spPr/>
        <p:txBody>
          <a:bodyPr/>
          <a:lstStyle/>
          <a:p>
            <a:pPr marL="0" indent="0">
              <a:buNone/>
            </a:pPr>
            <a:endParaRPr lang="es-ES" dirty="0"/>
          </a:p>
        </p:txBody>
      </p:sp>
      <p:sp>
        <p:nvSpPr>
          <p:cNvPr id="4" name="3 Marcador de pie de página"/>
          <p:cNvSpPr>
            <a:spLocks noGrp="1"/>
          </p:cNvSpPr>
          <p:nvPr>
            <p:ph type="ftr" sz="quarter" idx="11"/>
          </p:nvPr>
        </p:nvSpPr>
        <p:spPr/>
        <p:txBody>
          <a:bodyPr/>
          <a:lstStyle/>
          <a:p>
            <a:r>
              <a:rPr lang="es-ES" smtClean="0"/>
              <a:t>Taller de divulgacion cientifica                                                     21/11/ 13 Sevilla </a:t>
            </a:r>
            <a:endParaRPr lang="es-ES"/>
          </a:p>
        </p:txBody>
      </p:sp>
      <p:sp>
        <p:nvSpPr>
          <p:cNvPr id="5" name="4 Rectángulo"/>
          <p:cNvSpPr/>
          <p:nvPr/>
        </p:nvSpPr>
        <p:spPr>
          <a:xfrm>
            <a:off x="2987824" y="908720"/>
            <a:ext cx="5400600" cy="4524315"/>
          </a:xfrm>
          <a:prstGeom prst="rect">
            <a:avLst/>
          </a:prstGeom>
        </p:spPr>
        <p:txBody>
          <a:bodyPr wrap="square">
            <a:spAutoFit/>
          </a:bodyPr>
          <a:lstStyle/>
          <a:p>
            <a:r>
              <a:rPr lang="es-ES" dirty="0" smtClean="0"/>
              <a:t> </a:t>
            </a:r>
            <a:r>
              <a:rPr lang="es-ES" b="1" dirty="0" smtClean="0"/>
              <a:t>Centros de Primaria e infantil:</a:t>
            </a:r>
          </a:p>
          <a:p>
            <a:r>
              <a:rPr lang="es-ES" dirty="0" smtClean="0"/>
              <a:t>CEIP  Parque del Estrecho</a:t>
            </a:r>
          </a:p>
          <a:p>
            <a:r>
              <a:rPr lang="es-ES" dirty="0" smtClean="0"/>
              <a:t>CEIP  San </a:t>
            </a:r>
            <a:r>
              <a:rPr lang="es-ES" dirty="0" err="1" smtClean="0"/>
              <a:t>Garcia</a:t>
            </a:r>
            <a:endParaRPr lang="es-ES" dirty="0"/>
          </a:p>
          <a:p>
            <a:endParaRPr lang="es-ES" b="1" dirty="0" smtClean="0"/>
          </a:p>
          <a:p>
            <a:r>
              <a:rPr lang="es-ES" b="1" dirty="0" smtClean="0"/>
              <a:t>Universidad:</a:t>
            </a:r>
            <a:endParaRPr lang="es-ES" dirty="0" smtClean="0"/>
          </a:p>
          <a:p>
            <a:r>
              <a:rPr lang="es-ES" dirty="0" err="1" smtClean="0"/>
              <a:t>E.S.Politecnica</a:t>
            </a:r>
            <a:r>
              <a:rPr lang="es-ES" dirty="0" smtClean="0"/>
              <a:t> </a:t>
            </a:r>
            <a:r>
              <a:rPr lang="es-ES" dirty="0"/>
              <a:t>de Algeciras</a:t>
            </a:r>
          </a:p>
          <a:p>
            <a:r>
              <a:rPr lang="es-ES" dirty="0" smtClean="0"/>
              <a:t>Facultad </a:t>
            </a:r>
            <a:r>
              <a:rPr lang="es-ES" dirty="0"/>
              <a:t>de </a:t>
            </a:r>
            <a:r>
              <a:rPr lang="es-ES" dirty="0" err="1"/>
              <a:t>Enfermeria</a:t>
            </a:r>
            <a:r>
              <a:rPr lang="es-ES" dirty="0"/>
              <a:t> de Algeciras</a:t>
            </a:r>
          </a:p>
          <a:p>
            <a:r>
              <a:rPr lang="es-ES" dirty="0"/>
              <a:t> </a:t>
            </a:r>
            <a:r>
              <a:rPr lang="es-ES" dirty="0" smtClean="0"/>
              <a:t>Unidad de cultura </a:t>
            </a:r>
            <a:r>
              <a:rPr lang="es-ES" dirty="0" err="1" smtClean="0"/>
              <a:t>cientifica</a:t>
            </a:r>
            <a:r>
              <a:rPr lang="es-ES" dirty="0" smtClean="0"/>
              <a:t> de la UCA</a:t>
            </a:r>
            <a:endParaRPr lang="es-ES" dirty="0"/>
          </a:p>
          <a:p>
            <a:r>
              <a:rPr lang="es-ES" dirty="0"/>
              <a:t> </a:t>
            </a:r>
            <a:endParaRPr lang="es-ES" dirty="0" smtClean="0"/>
          </a:p>
          <a:p>
            <a:r>
              <a:rPr lang="es-ES" b="1" dirty="0" smtClean="0"/>
              <a:t>Centros  y entidades invitadas</a:t>
            </a:r>
            <a:r>
              <a:rPr lang="es-ES" dirty="0" smtClean="0"/>
              <a:t>:</a:t>
            </a:r>
          </a:p>
          <a:p>
            <a:r>
              <a:rPr lang="es-ES" dirty="0" smtClean="0"/>
              <a:t> </a:t>
            </a:r>
            <a:r>
              <a:rPr lang="es-ES" dirty="0" err="1"/>
              <a:t>Dr.Felix</a:t>
            </a:r>
            <a:r>
              <a:rPr lang="es-ES" dirty="0"/>
              <a:t> Ruiz de </a:t>
            </a:r>
            <a:r>
              <a:rPr lang="es-ES" dirty="0" err="1"/>
              <a:t>Divulgades</a:t>
            </a:r>
            <a:r>
              <a:rPr lang="es-ES" dirty="0"/>
              <a:t>,”Divulgando ciencia desde </a:t>
            </a:r>
            <a:r>
              <a:rPr lang="es-ES" dirty="0" err="1"/>
              <a:t>Cadiz</a:t>
            </a:r>
            <a:r>
              <a:rPr lang="es-ES" dirty="0"/>
              <a:t>”.</a:t>
            </a:r>
          </a:p>
          <a:p>
            <a:r>
              <a:rPr lang="es-ES" dirty="0"/>
              <a:t>IES </a:t>
            </a:r>
            <a:r>
              <a:rPr lang="es-ES" dirty="0" err="1"/>
              <a:t>Bezmiliana</a:t>
            </a:r>
            <a:r>
              <a:rPr lang="es-ES" dirty="0"/>
              <a:t>. </a:t>
            </a:r>
            <a:r>
              <a:rPr lang="es-ES" dirty="0" err="1"/>
              <a:t>Rincon</a:t>
            </a:r>
            <a:r>
              <a:rPr lang="es-ES" dirty="0"/>
              <a:t> de la Victoria .Málaga</a:t>
            </a:r>
          </a:p>
          <a:p>
            <a:r>
              <a:rPr lang="es-ES" dirty="0"/>
              <a:t>IES  Manuel Romero .Villanueva de la </a:t>
            </a:r>
            <a:r>
              <a:rPr lang="es-ES" dirty="0" err="1"/>
              <a:t>Concepcion.Málaga</a:t>
            </a:r>
            <a:endParaRPr lang="es-ES" dirty="0"/>
          </a:p>
          <a:p>
            <a:r>
              <a:rPr lang="es-ES" dirty="0"/>
              <a:t>IES Carmen Burgos de Seguí en </a:t>
            </a:r>
            <a:r>
              <a:rPr lang="es-ES" dirty="0" err="1"/>
              <a:t>Alovera</a:t>
            </a:r>
            <a:r>
              <a:rPr lang="es-ES" dirty="0"/>
              <a:t>(Guadalajara</a:t>
            </a:r>
          </a:p>
        </p:txBody>
      </p:sp>
    </p:spTree>
    <p:extLst>
      <p:ext uri="{BB962C8B-B14F-4D97-AF65-F5344CB8AC3E}">
        <p14:creationId xmlns:p14="http://schemas.microsoft.com/office/powerpoint/2010/main" val="7315445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Nada de esto sería posible sin la ayuda de…….</a:t>
            </a:r>
            <a:endParaRPr lang="es-ES" dirty="0"/>
          </a:p>
        </p:txBody>
      </p:sp>
      <p:pic>
        <p:nvPicPr>
          <p:cNvPr id="1026" name="Picture 2" descr="C:\Documents and Settings\ANA VILLAESCUSA\Mis documentos\TODO CURSO 14-15\JORNADAS 2015\LOGOS sponsors\ayto nuevo.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764704"/>
            <a:ext cx="2022263" cy="17637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NA VILLAESCUSA\Mis documentos\TODO CURSO 14-15\JORNADAS 2015\LOGOS sponsors\Logo Acerino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642" y="2709862"/>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ANA VILLAESCUSA\Mis documentos\TODO CURSO 14-15\JORNADAS 2015\LOGOS sponsors\fundacionCampusTecnologicoAlgecir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040" y="4516991"/>
            <a:ext cx="1438275" cy="9282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ANA VILLAESCUSA\Mis documentos\TODO CURSO 14-15\JORNADAS 2015\LOGOS sponsors\logo_210x6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982" y="1779377"/>
            <a:ext cx="2000250" cy="10676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cuments and Settings\ANA VILLAESCUSA\Mis documentos\TODO CURSO 14-15\JORNADAS 2015\LOGOS sponsors\logo_CENTRO PROFESORE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625" y="3859151"/>
            <a:ext cx="13620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Documents and Settings\ANA VILLAESCUSA\Mis documentos\TODO CURSO 14-15\JORNADAS 2015\LOGOS sponsors\UC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3183" y="4537097"/>
            <a:ext cx="1745608" cy="11308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Documents and Settings\ANA VILLAESCUSA\Mis documentos\TODO CURSO 14-15\JORNADAS 2015\LOGOS sponsors\Marca Cepsa Horizontal Negativ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09146" y="3000977"/>
            <a:ext cx="1932682" cy="7906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Documents and Settings\ANA VILLAESCUSA\Mis documentos\TODO CURSO 14-15\JORNADAS 2015\LOGOS sponsors\260271_138845706190850_138845572857530_270016_1983055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6958" y="5667964"/>
            <a:ext cx="1695090" cy="5554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Documents and Settings\ANA VILLAESCUSA\Mis documentos\TODO CURSO 14-15\JORNADAS 2015\LOGOS sponsors\IEC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68282" y="5177799"/>
            <a:ext cx="1144141" cy="105613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Documents and Settings\ANA VILLAESCUSA\Mis documentos\TODO CURSO 14-15\JORNADAS 2015\LOGOS sponsors\logo_MINECO_FECYT_We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3968" y="822522"/>
            <a:ext cx="432048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Documents and Settings\ANA VILLAESCUSA\Mis documentos\TODO CURSO 14-15\JORNADAS 2015\LOGOS sponsors\Logo-parque.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757" y="5339534"/>
            <a:ext cx="1218034" cy="65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075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dirty="0"/>
              <a:t>Algunos </a:t>
            </a:r>
            <a:r>
              <a:rPr lang="es-ES" i="1" dirty="0"/>
              <a:t>links</a:t>
            </a:r>
            <a:r>
              <a:rPr lang="es-ES" dirty="0"/>
              <a:t> de interés</a:t>
            </a:r>
          </a:p>
        </p:txBody>
      </p:sp>
      <p:sp>
        <p:nvSpPr>
          <p:cNvPr id="2" name="1 Marcador de contenido"/>
          <p:cNvSpPr>
            <a:spLocks noGrp="1"/>
          </p:cNvSpPr>
          <p:nvPr>
            <p:ph idx="1"/>
          </p:nvPr>
        </p:nvSpPr>
        <p:spPr>
          <a:xfrm>
            <a:off x="3162345" y="2055891"/>
            <a:ext cx="7408333" cy="4353347"/>
          </a:xfrm>
        </p:spPr>
        <p:txBody>
          <a:bodyPr>
            <a:normAutofit/>
          </a:bodyPr>
          <a:lstStyle/>
          <a:p>
            <a:r>
              <a:rPr lang="es-ES" dirty="0" smtClean="0">
                <a:hlinkClick r:id="rId3"/>
              </a:rPr>
              <a:t>www.diver-ciencia.es</a:t>
            </a:r>
            <a:r>
              <a:rPr lang="es-ES" dirty="0" smtClean="0"/>
              <a:t>       </a:t>
            </a:r>
          </a:p>
          <a:p>
            <a:r>
              <a:rPr lang="es-ES" dirty="0" smtClean="0">
                <a:hlinkClick r:id="rId4"/>
              </a:rPr>
              <a:t>http://anavl.blospot.com</a:t>
            </a:r>
            <a:endParaRPr lang="es-ES" dirty="0" smtClean="0"/>
          </a:p>
          <a:p>
            <a:r>
              <a:rPr lang="es-ES" dirty="0" smtClean="0">
                <a:hlinkClick r:id="rId5"/>
              </a:rPr>
              <a:t>www.divulgared.es</a:t>
            </a:r>
            <a:r>
              <a:rPr lang="es-ES" dirty="0" smtClean="0"/>
              <a:t>           </a:t>
            </a:r>
          </a:p>
          <a:p>
            <a:r>
              <a:rPr lang="es-ES" dirty="0" smtClean="0">
                <a:hlinkClick r:id="rId6"/>
              </a:rPr>
              <a:t>www.alumnadoinvestigador.com</a:t>
            </a:r>
            <a:endParaRPr lang="es-ES" dirty="0" smtClean="0"/>
          </a:p>
          <a:p>
            <a:r>
              <a:rPr lang="es-ES" dirty="0" smtClean="0">
                <a:hlinkClick r:id="rId7"/>
              </a:rPr>
              <a:t>www.fundaciondescubre.es</a:t>
            </a:r>
            <a:r>
              <a:rPr lang="es-ES" dirty="0" smtClean="0"/>
              <a:t>   </a:t>
            </a:r>
          </a:p>
          <a:p>
            <a:r>
              <a:rPr lang="es-ES" dirty="0" smtClean="0">
                <a:hlinkClick r:id="rId8"/>
              </a:rPr>
              <a:t>www.cepalgeciraslalinea.es</a:t>
            </a:r>
            <a:endParaRPr lang="es-ES" dirty="0" smtClean="0"/>
          </a:p>
          <a:p>
            <a:r>
              <a:rPr lang="es-ES" dirty="0" smtClean="0">
                <a:hlinkClick r:id="rId9"/>
              </a:rPr>
              <a:t>www.centrodeprofesorado.com</a:t>
            </a:r>
            <a:endParaRPr lang="es-ES" dirty="0" smtClean="0"/>
          </a:p>
          <a:p>
            <a:r>
              <a:rPr lang="es-ES" dirty="0" smtClean="0">
                <a:hlinkClick r:id="rId10"/>
              </a:rPr>
              <a:t>www.cienciaenaccion.org</a:t>
            </a:r>
            <a:endParaRPr lang="es-ES" dirty="0" smtClean="0"/>
          </a:p>
          <a:p>
            <a:r>
              <a:rPr lang="es-ES" dirty="0" smtClean="0">
                <a:hlinkClick r:id="rId11"/>
              </a:rPr>
              <a:t>www.ciencias.ies-bezmiliana.org</a:t>
            </a:r>
            <a:endParaRPr lang="es-ES" dirty="0" smtClean="0"/>
          </a:p>
          <a:p>
            <a:r>
              <a:rPr lang="es-ES" dirty="0" smtClean="0">
                <a:hlinkClick r:id="rId12"/>
              </a:rPr>
              <a:t>www.algeciras.es</a:t>
            </a:r>
            <a:r>
              <a:rPr lang="es-ES" dirty="0" smtClean="0"/>
              <a:t>   </a:t>
            </a:r>
          </a:p>
          <a:p>
            <a:endParaRPr lang="es-ES" dirty="0" smtClean="0"/>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6764122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Hover r:id="" action="ppaction://noaction" highlightClick="1"/>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420888"/>
            <a:ext cx="4065583" cy="32724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4 Título"/>
          <p:cNvSpPr>
            <a:spLocks noGrp="1"/>
          </p:cNvSpPr>
          <p:nvPr>
            <p:ph type="ctrTitle"/>
          </p:nvPr>
        </p:nvSpPr>
        <p:spPr>
          <a:xfrm>
            <a:off x="31051" y="1314510"/>
            <a:ext cx="5486400" cy="3255264"/>
          </a:xfrm>
        </p:spPr>
        <p:txBody>
          <a:bodyPr>
            <a:normAutofit/>
          </a:bodyPr>
          <a:lstStyle/>
          <a:p>
            <a:r>
              <a:rPr lang="es-ES" dirty="0"/>
              <a:t>¡Muchas gracias por vuestra atención! </a:t>
            </a:r>
          </a:p>
        </p:txBody>
      </p:sp>
      <p:sp>
        <p:nvSpPr>
          <p:cNvPr id="4" name="3 Marcador de contenido"/>
          <p:cNvSpPr>
            <a:spLocks noGrp="1"/>
          </p:cNvSpPr>
          <p:nvPr>
            <p:ph type="subTitle" idx="1"/>
          </p:nvPr>
        </p:nvSpPr>
        <p:spPr>
          <a:xfrm>
            <a:off x="3686472" y="6250033"/>
            <a:ext cx="5486400" cy="914400"/>
          </a:xfrm>
        </p:spPr>
        <p:txBody>
          <a:bodyPr>
            <a:normAutofit/>
          </a:bodyPr>
          <a:lstStyle/>
          <a:p>
            <a:pPr marL="0" indent="0" algn="ctr">
              <a:buNone/>
            </a:pPr>
            <a:r>
              <a:rPr lang="es-ES" b="1" dirty="0">
                <a:solidFill>
                  <a:srgbClr val="E5888A"/>
                </a:solidFill>
              </a:rPr>
              <a:t> </a:t>
            </a:r>
            <a:r>
              <a:rPr lang="es-ES" sz="2700" b="1" dirty="0">
                <a:solidFill>
                  <a:srgbClr val="E5888A"/>
                </a:solidFill>
              </a:rPr>
              <a:t>anavillaescusa.colegio@gmail.com</a:t>
            </a:r>
          </a:p>
        </p:txBody>
      </p:sp>
      <p:sp>
        <p:nvSpPr>
          <p:cNvPr id="2" name="Flecha derecha 1"/>
          <p:cNvSpPr/>
          <p:nvPr/>
        </p:nvSpPr>
        <p:spPr>
          <a:xfrm>
            <a:off x="3232553" y="6406118"/>
            <a:ext cx="485110" cy="237793"/>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8531943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i="1" dirty="0"/>
              <a:t>Liando</a:t>
            </a:r>
            <a:r>
              <a:rPr lang="es-ES" dirty="0"/>
              <a:t> a los </a:t>
            </a:r>
            <a:r>
              <a:rPr lang="es-ES" sz="3600" b="1" i="1" dirty="0"/>
              <a:t>amigos</a:t>
            </a:r>
            <a:r>
              <a:rPr lang="es-ES" dirty="0"/>
              <a:t>... </a:t>
            </a:r>
          </a:p>
        </p:txBody>
      </p:sp>
      <p:sp>
        <p:nvSpPr>
          <p:cNvPr id="2" name="1 Marcador de contenido"/>
          <p:cNvSpPr>
            <a:spLocks noGrp="1"/>
          </p:cNvSpPr>
          <p:nvPr>
            <p:ph idx="1"/>
          </p:nvPr>
        </p:nvSpPr>
        <p:spPr/>
        <p:txBody>
          <a:bodyPr>
            <a:normAutofit/>
          </a:bodyPr>
          <a:lstStyle/>
          <a:p>
            <a:pPr algn="just"/>
            <a:r>
              <a:rPr lang="es-ES" dirty="0"/>
              <a:t>Llega la </a:t>
            </a:r>
            <a:r>
              <a:rPr lang="es-ES" b="1" i="1" dirty="0"/>
              <a:t>inspiración</a:t>
            </a:r>
            <a:r>
              <a:rPr lang="es-ES" b="1" dirty="0"/>
              <a:t> </a:t>
            </a:r>
            <a:r>
              <a:rPr lang="es-ES" dirty="0"/>
              <a:t> en mayo de </a:t>
            </a:r>
            <a:r>
              <a:rPr lang="es-ES" dirty="0" smtClean="0"/>
              <a:t>2006:</a:t>
            </a:r>
            <a:r>
              <a:rPr lang="es-ES" dirty="0"/>
              <a:t> Feria de las Ciencias de Sevilla  </a:t>
            </a:r>
          </a:p>
          <a:p>
            <a:pPr algn="just"/>
            <a:r>
              <a:rPr lang="es-ES" dirty="0"/>
              <a:t>Llega la </a:t>
            </a:r>
            <a:r>
              <a:rPr lang="es-ES" b="1" dirty="0"/>
              <a:t>idea</a:t>
            </a:r>
            <a:r>
              <a:rPr lang="es-ES" dirty="0"/>
              <a:t>: ¿Por qué no en Algeciras?</a:t>
            </a:r>
          </a:p>
          <a:p>
            <a:pPr algn="just"/>
            <a:r>
              <a:rPr lang="es-ES" b="1" dirty="0"/>
              <a:t>¿Y cómo lo hacemos? </a:t>
            </a:r>
            <a:r>
              <a:rPr lang="es-ES" dirty="0"/>
              <a:t>Asesoramiento del CEP. Reunión con el Asesor de Ciencias Experimentales en (aquel momento Enrique </a:t>
            </a:r>
            <a:r>
              <a:rPr lang="es-ES" dirty="0" err="1"/>
              <a:t>Emberley) para plantearle </a:t>
            </a:r>
            <a:r>
              <a:rPr lang="es-ES" dirty="0"/>
              <a:t>el proyecto: aceptan de inmediato</a:t>
            </a:r>
          </a:p>
          <a:p>
            <a:pPr algn="just"/>
            <a:r>
              <a:rPr lang="es-ES" b="1" i="1" dirty="0"/>
              <a:t>Money, money, money: </a:t>
            </a:r>
            <a:r>
              <a:rPr lang="es-ES" dirty="0"/>
              <a:t> Búsqueda de sponsors; CEPSA, nuestro primer gran aliado </a:t>
            </a:r>
          </a:p>
          <a:p>
            <a:pPr algn="just"/>
            <a:r>
              <a:rPr lang="es-ES" b="1" dirty="0"/>
              <a:t>Implicando a  las Autoridades</a:t>
            </a:r>
            <a:r>
              <a:rPr lang="es-ES" dirty="0"/>
              <a:t>: Ayuntamiento de Algeciras/Feria del Libro</a:t>
            </a:r>
          </a:p>
          <a:p>
            <a:pPr algn="just"/>
            <a:r>
              <a:rPr lang="es-ES" b="1" dirty="0"/>
              <a:t>¡ARRANCAMOS! </a:t>
            </a:r>
            <a:r>
              <a:rPr lang="es-ES" dirty="0"/>
              <a:t>Establecemos un Grupo de trabajo en el CEP y nos ponemos en marcha</a:t>
            </a:r>
          </a:p>
        </p:txBody>
      </p:sp>
    </p:spTree>
    <p:extLst>
      <p:ext uri="{BB962C8B-B14F-4D97-AF65-F5344CB8AC3E}">
        <p14:creationId xmlns:p14="http://schemas.microsoft.com/office/powerpoint/2010/main" val="2083347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6545" y="1110988"/>
            <a:ext cx="2624109" cy="3596552"/>
          </a:xfrm>
        </p:spPr>
        <p:txBody>
          <a:bodyPr>
            <a:normAutofit/>
          </a:bodyPr>
          <a:lstStyle/>
          <a:p>
            <a:r>
              <a:rPr lang="es-ES" sz="3600" dirty="0" smtClean="0"/>
              <a:t>Pura nostalgia: Las primeras, curso 06-07,un sueño hecho realidad</a:t>
            </a:r>
            <a:endParaRPr lang="es-ES" sz="3600" dirty="0"/>
          </a:p>
        </p:txBody>
      </p:sp>
      <p:sp>
        <p:nvSpPr>
          <p:cNvPr id="2" name="1 Marcador de contenido"/>
          <p:cNvSpPr>
            <a:spLocks noGrp="1"/>
          </p:cNvSpPr>
          <p:nvPr>
            <p:ph idx="1"/>
          </p:nvPr>
        </p:nvSpPr>
        <p:spPr/>
        <p:txBody>
          <a:bodyPr/>
          <a:lstStyle/>
          <a:p>
            <a:endParaRPr lang="es-ES" dirty="0"/>
          </a:p>
        </p:txBody>
      </p:sp>
      <p:pic>
        <p:nvPicPr>
          <p:cNvPr id="1026" name="Picture 2" descr="C:\Users\usuario\Documents\TODO CURSO 11-12\JORNADAS CURSOS PREMIOS\JORNADAS DE CIENCIA  EN LA CALLE 06-07\PROFES JORNAD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0743" y="1357900"/>
            <a:ext cx="5792749" cy="40687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9813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Algunas imágenes de aquellas primeras jornadas</a:t>
            </a:r>
            <a:endParaRPr lang="es-ES" dirty="0"/>
          </a:p>
        </p:txBody>
      </p:sp>
      <p:sp>
        <p:nvSpPr>
          <p:cNvPr id="6" name="5 Marcador de texto"/>
          <p:cNvSpPr>
            <a:spLocks noGrp="1"/>
          </p:cNvSpPr>
          <p:nvPr>
            <p:ph type="body" idx="1"/>
          </p:nvPr>
        </p:nvSpPr>
        <p:spPr/>
        <p:txBody>
          <a:bodyPr>
            <a:normAutofit/>
          </a:bodyPr>
          <a:lstStyle/>
          <a:p>
            <a:pPr algn="just"/>
            <a:r>
              <a:rPr lang="es-ES" dirty="0" smtClean="0"/>
              <a:t>Hoy tres, son médicos y uno es abogado…</a:t>
            </a:r>
            <a:endParaRPr lang="es-ES" dirty="0"/>
          </a:p>
        </p:txBody>
      </p:sp>
      <p:pic>
        <p:nvPicPr>
          <p:cNvPr id="10" name="9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900363" y="2965053"/>
            <a:ext cx="2606675" cy="1955006"/>
          </a:xfrm>
        </p:spPr>
      </p:pic>
      <p:sp>
        <p:nvSpPr>
          <p:cNvPr id="8" name="7 Marcador de texto"/>
          <p:cNvSpPr>
            <a:spLocks noGrp="1"/>
          </p:cNvSpPr>
          <p:nvPr>
            <p:ph type="body" sz="quarter" idx="3"/>
          </p:nvPr>
        </p:nvSpPr>
        <p:spPr/>
        <p:txBody>
          <a:bodyPr/>
          <a:lstStyle/>
          <a:p>
            <a:r>
              <a:rPr lang="es-ES" dirty="0" smtClean="0"/>
              <a:t>ADN con latas y botellas..</a:t>
            </a:r>
            <a:endParaRPr lang="es-ES" dirty="0"/>
          </a:p>
        </p:txBody>
      </p:sp>
      <p:pic>
        <p:nvPicPr>
          <p:cNvPr id="11" name="10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864225" y="2965648"/>
            <a:ext cx="2605088" cy="1953816"/>
          </a:xfrm>
        </p:spPr>
      </p:pic>
      <p:sp>
        <p:nvSpPr>
          <p:cNvPr id="4" name="3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6363464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Mas recuerdos…</a:t>
            </a:r>
            <a:endParaRPr lang="es-ES" dirty="0"/>
          </a:p>
        </p:txBody>
      </p:sp>
      <p:sp>
        <p:nvSpPr>
          <p:cNvPr id="3" name="2 Marcador de texto"/>
          <p:cNvSpPr>
            <a:spLocks noGrp="1"/>
          </p:cNvSpPr>
          <p:nvPr>
            <p:ph type="body" idx="1"/>
          </p:nvPr>
        </p:nvSpPr>
        <p:spPr/>
        <p:txBody>
          <a:bodyPr/>
          <a:lstStyle/>
          <a:p>
            <a:r>
              <a:rPr lang="es-ES" dirty="0" smtClean="0"/>
              <a:t>Todos juntos :una auténtica fiesta.</a:t>
            </a:r>
            <a:endParaRPr lang="es-ES" dirty="0"/>
          </a:p>
        </p:txBody>
      </p:sp>
      <p:pic>
        <p:nvPicPr>
          <p:cNvPr id="8" name="7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900363" y="2965053"/>
            <a:ext cx="2606675" cy="1955006"/>
          </a:xfrm>
        </p:spPr>
      </p:pic>
      <p:sp>
        <p:nvSpPr>
          <p:cNvPr id="5" name="4 Marcador de texto"/>
          <p:cNvSpPr>
            <a:spLocks noGrp="1"/>
          </p:cNvSpPr>
          <p:nvPr>
            <p:ph type="body" sz="quarter" idx="3"/>
          </p:nvPr>
        </p:nvSpPr>
        <p:spPr/>
        <p:txBody>
          <a:bodyPr>
            <a:normAutofit fontScale="85000" lnSpcReduction="20000"/>
          </a:bodyPr>
          <a:lstStyle/>
          <a:p>
            <a:pPr algn="just"/>
            <a:r>
              <a:rPr lang="es-ES" dirty="0" smtClean="0"/>
              <a:t>La parte “</a:t>
            </a:r>
            <a:r>
              <a:rPr lang="es-ES" dirty="0" err="1" smtClean="0"/>
              <a:t>seria”:los</a:t>
            </a:r>
            <a:r>
              <a:rPr lang="es-ES" dirty="0" smtClean="0"/>
              <a:t> universitarios de la Politécnica con sus profesores.</a:t>
            </a:r>
            <a:endParaRPr lang="es-ES" dirty="0"/>
          </a:p>
        </p:txBody>
      </p:sp>
      <p:pic>
        <p:nvPicPr>
          <p:cNvPr id="9" name="8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864225" y="2965648"/>
            <a:ext cx="2605088" cy="1953816"/>
          </a:xfrm>
        </p:spPr>
      </p:pic>
      <p:sp>
        <p:nvSpPr>
          <p:cNvPr id="7" name="6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5316167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600" dirty="0" smtClean="0"/>
              <a:t>El primer </a:t>
            </a:r>
            <a:r>
              <a:rPr lang="es-ES" sz="3600" b="1" dirty="0" smtClean="0"/>
              <a:t>cartel </a:t>
            </a:r>
            <a:endParaRPr lang="es-ES" sz="3600" b="1" dirty="0"/>
          </a:p>
        </p:txBody>
      </p:sp>
      <p:sp>
        <p:nvSpPr>
          <p:cNvPr id="2" name="1 Marcador de contenido"/>
          <p:cNvSpPr>
            <a:spLocks noGrp="1"/>
          </p:cNvSpPr>
          <p:nvPr>
            <p:ph idx="1"/>
          </p:nvPr>
        </p:nvSpPr>
        <p:spPr>
          <a:xfrm>
            <a:off x="872067" y="1556792"/>
            <a:ext cx="7408333" cy="4569371"/>
          </a:xfrm>
        </p:spPr>
        <p:txBody>
          <a:bodyPr/>
          <a:lstStyle/>
          <a:p>
            <a:endParaRPr lang="es-ES" dirty="0"/>
          </a:p>
        </p:txBody>
      </p:sp>
      <p:pic>
        <p:nvPicPr>
          <p:cNvPr id="2050" name="Picture 2" descr="C:\Users\usuario\Documents\TODO CURSO 11-12\JORNADAS CURSOS PREMIOS\JORNADAS DE CIENCIA  EN LA CALLE 06-07\CARTEL JORNAD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895672"/>
            <a:ext cx="4606802" cy="51571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7308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8409" y="1100915"/>
            <a:ext cx="2663111" cy="4600575"/>
          </a:xfrm>
        </p:spPr>
        <p:txBody>
          <a:bodyPr>
            <a:normAutofit/>
          </a:bodyPr>
          <a:lstStyle/>
          <a:p>
            <a:r>
              <a:rPr lang="es-ES" sz="3600" dirty="0"/>
              <a:t>Los </a:t>
            </a:r>
            <a:r>
              <a:rPr lang="es-ES" sz="3600" b="1" dirty="0"/>
              <a:t>primeros</a:t>
            </a:r>
            <a:r>
              <a:rPr lang="es-ES" sz="3600" dirty="0"/>
              <a:t> participantes </a:t>
            </a:r>
          </a:p>
        </p:txBody>
      </p:sp>
      <p:sp>
        <p:nvSpPr>
          <p:cNvPr id="2" name="1 Marcador de contenido"/>
          <p:cNvSpPr>
            <a:spLocks noGrp="1"/>
          </p:cNvSpPr>
          <p:nvPr>
            <p:ph idx="1"/>
          </p:nvPr>
        </p:nvSpPr>
        <p:spPr/>
        <p:txBody>
          <a:bodyPr>
            <a:normAutofit fontScale="85000" lnSpcReduction="20000"/>
          </a:bodyPr>
          <a:lstStyle/>
          <a:p>
            <a:r>
              <a:rPr lang="es-ES" dirty="0" smtClean="0"/>
              <a:t>IES LEVANTE</a:t>
            </a:r>
          </a:p>
          <a:p>
            <a:r>
              <a:rPr lang="es-ES" dirty="0" smtClean="0"/>
              <a:t>IES SALADILLO</a:t>
            </a:r>
          </a:p>
          <a:p>
            <a:r>
              <a:rPr lang="es-ES" dirty="0" smtClean="0"/>
              <a:t>IES EL GETARES</a:t>
            </a:r>
          </a:p>
          <a:p>
            <a:r>
              <a:rPr lang="es-ES" dirty="0" smtClean="0"/>
              <a:t>IES TORRE ALMIRANTE</a:t>
            </a:r>
          </a:p>
          <a:p>
            <a:r>
              <a:rPr lang="es-ES" dirty="0" smtClean="0"/>
              <a:t>IES KURSAAL</a:t>
            </a:r>
          </a:p>
          <a:p>
            <a:r>
              <a:rPr lang="es-ES" dirty="0" smtClean="0"/>
              <a:t>COLEGIO LOS PINOS</a:t>
            </a:r>
          </a:p>
          <a:p>
            <a:r>
              <a:rPr lang="es-ES" dirty="0" smtClean="0"/>
              <a:t>COLEGIO LA INMACULADA</a:t>
            </a:r>
          </a:p>
          <a:p>
            <a:r>
              <a:rPr lang="es-ES" dirty="0" smtClean="0"/>
              <a:t>COLEGIO HUERTA DE LA CRUZ</a:t>
            </a:r>
          </a:p>
          <a:p>
            <a:r>
              <a:rPr lang="es-ES" dirty="0" smtClean="0"/>
              <a:t>COLEGIO NTRA SÑRA DE LOS MILAGROS</a:t>
            </a:r>
          </a:p>
          <a:p>
            <a:r>
              <a:rPr lang="es-ES" dirty="0" smtClean="0"/>
              <a:t>COLEGIO PUERTOBLANCO</a:t>
            </a:r>
          </a:p>
          <a:p>
            <a:r>
              <a:rPr lang="es-ES" dirty="0" smtClean="0"/>
              <a:t>COLEGIO MONTECALPE</a:t>
            </a:r>
          </a:p>
          <a:p>
            <a:r>
              <a:rPr lang="es-ES" dirty="0" smtClean="0"/>
              <a:t>COLEGIO SAN JOSE VIERGEN DE LA PALMA</a:t>
            </a:r>
          </a:p>
          <a:p>
            <a:r>
              <a:rPr lang="es-ES" dirty="0" smtClean="0"/>
              <a:t>COLEGIO MARIA AUXILIADORA</a:t>
            </a:r>
          </a:p>
          <a:p>
            <a:r>
              <a:rPr lang="es-ES" dirty="0" smtClean="0"/>
              <a:t>FACULTAD DE ENFERMERIA</a:t>
            </a:r>
          </a:p>
          <a:p>
            <a:r>
              <a:rPr lang="es-ES" dirty="0" smtClean="0"/>
              <a:t>E.S POLITECNICA</a:t>
            </a:r>
          </a:p>
          <a:p>
            <a:r>
              <a:rPr lang="es-ES" dirty="0" smtClean="0"/>
              <a:t>CENTRO DE CIENCIA PRINCIPIA</a:t>
            </a:r>
            <a:endParaRPr lang="es-ES" dirty="0"/>
          </a:p>
        </p:txBody>
      </p:sp>
    </p:spTree>
    <p:extLst>
      <p:ext uri="{BB962C8B-B14F-4D97-AF65-F5344CB8AC3E}">
        <p14:creationId xmlns:p14="http://schemas.microsoft.com/office/powerpoint/2010/main" val="3082159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Template>
  <TotalTime>4630</TotalTime>
  <Words>1571</Words>
  <Application>Microsoft Office PowerPoint</Application>
  <PresentationFormat>Presentación en pantalla (4:3)</PresentationFormat>
  <Paragraphs>207</Paragraphs>
  <Slides>36</Slides>
  <Notes>29</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Marco</vt:lpstr>
      <vt:lpstr>NUEVE AÑOS DE DIVERCIENCIA 2006-2015</vt:lpstr>
      <vt:lpstr>Un poco de historia</vt:lpstr>
      <vt:lpstr>Ven, pasa y disfruta</vt:lpstr>
      <vt:lpstr>Liando a los amigos... </vt:lpstr>
      <vt:lpstr>Pura nostalgia: Las primeras, curso 06-07,un sueño hecho realidad</vt:lpstr>
      <vt:lpstr>Algunas imágenes de aquellas primeras jornadas</vt:lpstr>
      <vt:lpstr>Mas recuerdos…</vt:lpstr>
      <vt:lpstr>El primer cartel </vt:lpstr>
      <vt:lpstr>Los primeros participantes </vt:lpstr>
      <vt:lpstr>KICK-OFF</vt:lpstr>
      <vt:lpstr>Nuestros retos </vt:lpstr>
      <vt:lpstr>Compromiso de los centros participantes</vt:lpstr>
      <vt:lpstr>Cómo hemos funcionado desde el 2006 hasta el 2009</vt:lpstr>
      <vt:lpstr>¿Qué  ha aportado Diverciencia hasta el año 2009?</vt:lpstr>
      <vt:lpstr>Y llegó 2010…..</vt:lpstr>
      <vt:lpstr>Cambio de rumbo… ¡crecemos!</vt:lpstr>
      <vt:lpstr>Red de ferias de la Ciencia y la Innovacion de Andalucia: una nueva visión de nuestro proyecto</vt:lpstr>
      <vt:lpstr>Presentación de PowerPoint</vt:lpstr>
      <vt:lpstr>Presentación de PowerPoint</vt:lpstr>
      <vt:lpstr>Presentación de PowerPoint</vt:lpstr>
      <vt:lpstr>Y empezamos a crear escuela…</vt:lpstr>
      <vt:lpstr>Feria de la Ciencia. Jerez de la Frontera.  http://cepjerez.net/feriadelaciencia/</vt:lpstr>
      <vt:lpstr>Medalla de la  Palma 2013:llega el reconocimiento de la ciudad. </vt:lpstr>
      <vt:lpstr>Primer premio laboratorio de Biologia Ciencia en Accion. Lérida 2011</vt:lpstr>
      <vt:lpstr>Primer Premio Física en al Sociedad Madrid 2012 Ciencia en Acción</vt:lpstr>
      <vt:lpstr>Primer premio en Sostenibilidad. Ciencia en Accion Bilbao 2013</vt:lpstr>
      <vt:lpstr>Participamos desde su comienzo en el Certamen “Jovenes investigadores Ciudad de Algeciras” obteniendo varios primeros premios</vt:lpstr>
      <vt:lpstr>Ciencia en Acción. BARCELONA Octubre 2014  Primer premio en la categoria de laboratorio de Biologia ,y dos  menciones de honor en Lab de Física y Química</vt:lpstr>
      <vt:lpstr>También hay dificultades… </vt:lpstr>
      <vt:lpstr>Nuestras debilidades: futuras oportunidades</vt:lpstr>
      <vt:lpstr>Las IX ya casi están  aquí…</vt:lpstr>
      <vt:lpstr>Centros implicados para 2015</vt:lpstr>
      <vt:lpstr>Presentación de PowerPoint</vt:lpstr>
      <vt:lpstr>Nada de esto sería posible sin la ayuda de…….</vt:lpstr>
      <vt:lpstr>Algunos links de interés</vt:lpstr>
      <vt:lpstr>¡Muchas gracias por vuestra atención!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PREPARAR UNA FERIA DE CIENCIAS Y NO MORIR EN EL INTENTO”</dc:title>
  <dc:creator>Windows User</dc:creator>
  <cp:lastModifiedBy>ANA VILLAESCUSA</cp:lastModifiedBy>
  <cp:revision>83</cp:revision>
  <dcterms:created xsi:type="dcterms:W3CDTF">2013-09-13T09:10:14Z</dcterms:created>
  <dcterms:modified xsi:type="dcterms:W3CDTF">2014-12-09T16:13:07Z</dcterms:modified>
</cp:coreProperties>
</file>