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Lst>
  <p:notesMasterIdLst>
    <p:notesMasterId r:id="rId28"/>
  </p:notesMasterIdLst>
  <p:sldIdLst>
    <p:sldId id="256" r:id="rId2"/>
    <p:sldId id="292" r:id="rId3"/>
    <p:sldId id="258" r:id="rId4"/>
    <p:sldId id="257" r:id="rId5"/>
    <p:sldId id="260" r:id="rId6"/>
    <p:sldId id="281" r:id="rId7"/>
    <p:sldId id="282" r:id="rId8"/>
    <p:sldId id="261" r:id="rId9"/>
    <p:sldId id="262" r:id="rId10"/>
    <p:sldId id="264" r:id="rId11"/>
    <p:sldId id="287" r:id="rId12"/>
    <p:sldId id="283" r:id="rId13"/>
    <p:sldId id="271" r:id="rId14"/>
    <p:sldId id="278" r:id="rId15"/>
    <p:sldId id="284" r:id="rId16"/>
    <p:sldId id="276" r:id="rId17"/>
    <p:sldId id="285" r:id="rId18"/>
    <p:sldId id="288" r:id="rId19"/>
    <p:sldId id="268" r:id="rId20"/>
    <p:sldId id="289" r:id="rId21"/>
    <p:sldId id="269" r:id="rId22"/>
    <p:sldId id="270" r:id="rId23"/>
    <p:sldId id="280" r:id="rId24"/>
    <p:sldId id="291" r:id="rId25"/>
    <p:sldId id="293" r:id="rId26"/>
    <p:sldId id="294" r:id="rId2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3190" autoAdjust="0"/>
  </p:normalViewPr>
  <p:slideViewPr>
    <p:cSldViewPr>
      <p:cViewPr varScale="1">
        <p:scale>
          <a:sx n="68" d="100"/>
          <a:sy n="68" d="100"/>
        </p:scale>
        <p:origin x="11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Hoja1!$B$1</c:f>
              <c:strCache>
                <c:ptCount val="1"/>
                <c:pt idx="0">
                  <c:v>ULVA 3</c:v>
                </c:pt>
              </c:strCache>
            </c:strRef>
          </c:tx>
          <c:marker>
            <c:symbol val="none"/>
          </c:marker>
          <c:cat>
            <c:numRef>
              <c:f>Hoja1!$A$2:$A$5</c:f>
              <c:numCache>
                <c:formatCode>dd/mm/yyyy</c:formatCode>
                <c:ptCount val="4"/>
                <c:pt idx="0">
                  <c:v>41302</c:v>
                </c:pt>
                <c:pt idx="1">
                  <c:v>41309</c:v>
                </c:pt>
                <c:pt idx="2">
                  <c:v>41312</c:v>
                </c:pt>
                <c:pt idx="3">
                  <c:v>41316</c:v>
                </c:pt>
              </c:numCache>
            </c:numRef>
          </c:cat>
          <c:val>
            <c:numRef>
              <c:f>Hoja1!$B$2:$B$5</c:f>
              <c:numCache>
                <c:formatCode>General</c:formatCode>
                <c:ptCount val="4"/>
                <c:pt idx="0">
                  <c:v>8.2000000000000011</c:v>
                </c:pt>
                <c:pt idx="1">
                  <c:v>9.2000000000000011</c:v>
                </c:pt>
                <c:pt idx="2">
                  <c:v>9.6</c:v>
                </c:pt>
                <c:pt idx="3">
                  <c:v>9.8000000000000007</c:v>
                </c:pt>
              </c:numCache>
            </c:numRef>
          </c:val>
          <c:smooth val="0"/>
        </c:ser>
        <c:dLbls>
          <c:showLegendKey val="0"/>
          <c:showVal val="0"/>
          <c:showCatName val="0"/>
          <c:showSerName val="0"/>
          <c:showPercent val="0"/>
          <c:showBubbleSize val="0"/>
        </c:dLbls>
        <c:smooth val="0"/>
        <c:axId val="324790152"/>
        <c:axId val="324790936"/>
      </c:lineChart>
      <c:dateAx>
        <c:axId val="324790152"/>
        <c:scaling>
          <c:orientation val="minMax"/>
        </c:scaling>
        <c:delete val="0"/>
        <c:axPos val="b"/>
        <c:numFmt formatCode="dd/mm/yyyy" sourceLinked="1"/>
        <c:majorTickMark val="out"/>
        <c:minorTickMark val="none"/>
        <c:tickLblPos val="nextTo"/>
        <c:crossAx val="324790936"/>
        <c:crosses val="autoZero"/>
        <c:auto val="1"/>
        <c:lblOffset val="100"/>
        <c:baseTimeUnit val="days"/>
      </c:dateAx>
      <c:valAx>
        <c:axId val="324790936"/>
        <c:scaling>
          <c:orientation val="minMax"/>
        </c:scaling>
        <c:delete val="0"/>
        <c:axPos val="l"/>
        <c:majorGridlines/>
        <c:numFmt formatCode="General" sourceLinked="1"/>
        <c:majorTickMark val="out"/>
        <c:minorTickMark val="none"/>
        <c:tickLblPos val="nextTo"/>
        <c:crossAx val="324790152"/>
        <c:crosses val="autoZero"/>
        <c:crossBetween val="between"/>
      </c:valAx>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Hoja1!$B$1</c:f>
              <c:strCache>
                <c:ptCount val="1"/>
                <c:pt idx="0">
                  <c:v>ULVA 3</c:v>
                </c:pt>
              </c:strCache>
            </c:strRef>
          </c:tx>
          <c:marker>
            <c:symbol val="none"/>
          </c:marker>
          <c:cat>
            <c:numRef>
              <c:f>Hoja1!$A$2:$A$3</c:f>
              <c:numCache>
                <c:formatCode>dd/mm/yyyy</c:formatCode>
                <c:ptCount val="2"/>
                <c:pt idx="0">
                  <c:v>41323</c:v>
                </c:pt>
                <c:pt idx="1">
                  <c:v>41326</c:v>
                </c:pt>
              </c:numCache>
            </c:numRef>
          </c:cat>
          <c:val>
            <c:numRef>
              <c:f>Hoja1!$B$2:$B$3</c:f>
              <c:numCache>
                <c:formatCode>General</c:formatCode>
                <c:ptCount val="2"/>
                <c:pt idx="0">
                  <c:v>10</c:v>
                </c:pt>
                <c:pt idx="1">
                  <c:v>10.200000000000001</c:v>
                </c:pt>
              </c:numCache>
            </c:numRef>
          </c:val>
          <c:smooth val="0"/>
        </c:ser>
        <c:dLbls>
          <c:showLegendKey val="0"/>
          <c:showVal val="0"/>
          <c:showCatName val="0"/>
          <c:showSerName val="0"/>
          <c:showPercent val="0"/>
          <c:showBubbleSize val="0"/>
        </c:dLbls>
        <c:smooth val="0"/>
        <c:axId val="324787016"/>
        <c:axId val="324792504"/>
      </c:lineChart>
      <c:dateAx>
        <c:axId val="324787016"/>
        <c:scaling>
          <c:orientation val="minMax"/>
        </c:scaling>
        <c:delete val="0"/>
        <c:axPos val="b"/>
        <c:numFmt formatCode="dd/mm/yyyy" sourceLinked="1"/>
        <c:majorTickMark val="out"/>
        <c:minorTickMark val="none"/>
        <c:tickLblPos val="nextTo"/>
        <c:crossAx val="324792504"/>
        <c:crosses val="autoZero"/>
        <c:auto val="1"/>
        <c:lblOffset val="100"/>
        <c:baseTimeUnit val="days"/>
      </c:dateAx>
      <c:valAx>
        <c:axId val="324792504"/>
        <c:scaling>
          <c:orientation val="minMax"/>
        </c:scaling>
        <c:delete val="0"/>
        <c:axPos val="l"/>
        <c:majorGridlines/>
        <c:numFmt formatCode="General" sourceLinked="1"/>
        <c:majorTickMark val="out"/>
        <c:minorTickMark val="none"/>
        <c:tickLblPos val="nextTo"/>
        <c:crossAx val="324787016"/>
        <c:crosses val="autoZero"/>
        <c:crossBetween val="between"/>
      </c:valAx>
    </c:plotArea>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724D6-E63C-49AA-B70D-A98D7206552D}" type="datetimeFigureOut">
              <a:rPr lang="es-ES" smtClean="0"/>
              <a:pPr/>
              <a:t>13/06/2015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2B0442-4110-4053-B014-C9A61D145C73}" type="slidenum">
              <a:rPr lang="es-ES" smtClean="0"/>
              <a:pPr/>
              <a:t>‹Nº›</a:t>
            </a:fld>
            <a:endParaRPr lang="es-ES"/>
          </a:p>
        </p:txBody>
      </p:sp>
    </p:spTree>
    <p:extLst>
      <p:ext uri="{BB962C8B-B14F-4D97-AF65-F5344CB8AC3E}">
        <p14:creationId xmlns:p14="http://schemas.microsoft.com/office/powerpoint/2010/main" val="1385850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062B0442-4110-4053-B014-C9A61D145C73}" type="slidenum">
              <a:rPr lang="es-ES" smtClean="0"/>
              <a:pPr/>
              <a:t>10</a:t>
            </a:fld>
            <a:endParaRPr lang="es-ES"/>
          </a:p>
        </p:txBody>
      </p:sp>
    </p:spTree>
    <p:extLst>
      <p:ext uri="{BB962C8B-B14F-4D97-AF65-F5344CB8AC3E}">
        <p14:creationId xmlns:p14="http://schemas.microsoft.com/office/powerpoint/2010/main" val="1659438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1429043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104033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641659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237175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1379644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185969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204729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600701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140937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154887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7256F85-3E44-4697-BEFA-BE537ED6F815}" type="datetimeFigureOut">
              <a:rPr lang="es-ES" smtClean="0"/>
              <a:pPr/>
              <a:t>13/06/2015</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375360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33000">
              <a:schemeClr val="accent3">
                <a:lumMod val="40000"/>
                <a:lumOff val="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56F85-3E44-4697-BEFA-BE537ED6F815}" type="datetimeFigureOut">
              <a:rPr lang="es-ES" smtClean="0"/>
              <a:pPr/>
              <a:t>13/06/2015</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FCC3C-CCA1-4E16-ABBF-36D54057F03F}" type="slidenum">
              <a:rPr lang="es-ES" smtClean="0"/>
              <a:pPr/>
              <a:t>‹Nº›</a:t>
            </a:fld>
            <a:endParaRPr lang="es-ES" dirty="0"/>
          </a:p>
        </p:txBody>
      </p:sp>
    </p:spTree>
    <p:extLst>
      <p:ext uri="{BB962C8B-B14F-4D97-AF65-F5344CB8AC3E}">
        <p14:creationId xmlns:p14="http://schemas.microsoft.com/office/powerpoint/2010/main" val="103865243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google.es/url?sa=i&amp;rct=j&amp;q=&amp;esrc=s&amp;frm=1&amp;source=images&amp;cd=&amp;docid=9BNKXzbGhJoNEM&amp;tbnid=CsKyX9FvBeptGM:&amp;ved=0CAUQjRw&amp;url=http://www.cienciaenaccion.org/&amp;ei=x2BUUrm2BJKZ0QWe3ICADQ&amp;bvm=bv.53760139,d.Yms&amp;psig=AFQjCNGLC5yxl3dV-508BRxwV-BSpS6pkA&amp;ust=1381347902520232" TargetMode="External"/><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a:clrChange>
              <a:clrFrom>
                <a:srgbClr val="737373"/>
              </a:clrFrom>
              <a:clrTo>
                <a:srgbClr val="737373">
                  <a:alpha val="0"/>
                </a:srgbClr>
              </a:clrTo>
            </a:clrChange>
          </a:blip>
          <a:srcRect r="1249" b="580"/>
          <a:stretch>
            <a:fillRect/>
          </a:stretch>
        </p:blipFill>
        <p:spPr bwMode="auto">
          <a:xfrm>
            <a:off x="214282" y="1484784"/>
            <a:ext cx="5005790" cy="5373216"/>
          </a:xfrm>
          <a:prstGeom prst="rect">
            <a:avLst/>
          </a:prstGeom>
          <a:noFill/>
          <a:ln w="9525">
            <a:noFill/>
            <a:miter lim="800000"/>
            <a:headEnd/>
            <a:tailEnd/>
          </a:ln>
        </p:spPr>
      </p:pic>
      <p:sp>
        <p:nvSpPr>
          <p:cNvPr id="2" name="1 Título"/>
          <p:cNvSpPr>
            <a:spLocks noGrp="1"/>
          </p:cNvSpPr>
          <p:nvPr>
            <p:ph type="ctrTitle"/>
          </p:nvPr>
        </p:nvSpPr>
        <p:spPr>
          <a:xfrm>
            <a:off x="2483768" y="285728"/>
            <a:ext cx="5667251" cy="985846"/>
          </a:xfrm>
        </p:spPr>
        <p:txBody>
          <a:bodyPr>
            <a:normAutofit/>
          </a:bodyPr>
          <a:lstStyle/>
          <a:p>
            <a:r>
              <a:rPr lang="es-ES" sz="4800" b="1" dirty="0" smtClean="0">
                <a:solidFill>
                  <a:srgbClr val="FFFF00"/>
                </a:solidFill>
              </a:rPr>
              <a:t>¿QUIÉN VIVE AHÍ?</a:t>
            </a:r>
            <a:endParaRPr lang="es-ES" sz="4800" b="1" dirty="0">
              <a:solidFill>
                <a:srgbClr val="FFFF00"/>
              </a:solidFill>
            </a:endParaRPr>
          </a:p>
        </p:txBody>
      </p:sp>
      <p:sp>
        <p:nvSpPr>
          <p:cNvPr id="3" name="2 Subtítulo"/>
          <p:cNvSpPr>
            <a:spLocks noGrp="1"/>
          </p:cNvSpPr>
          <p:nvPr>
            <p:ph type="subTitle" idx="1"/>
          </p:nvPr>
        </p:nvSpPr>
        <p:spPr>
          <a:xfrm>
            <a:off x="1907704" y="1052736"/>
            <a:ext cx="7236296" cy="1193011"/>
          </a:xfrm>
        </p:spPr>
        <p:txBody>
          <a:bodyPr>
            <a:normAutofit/>
          </a:bodyPr>
          <a:lstStyle/>
          <a:p>
            <a:pPr algn="ctr"/>
            <a:r>
              <a:rPr lang="es-ES" sz="2000" b="1" dirty="0" smtClean="0">
                <a:solidFill>
                  <a:srgbClr val="FFFF00"/>
                </a:solidFill>
                <a:effectLst>
                  <a:outerShdw blurRad="38100" dist="38100" dir="2700000" algn="tl">
                    <a:srgbClr val="000000">
                      <a:alpha val="43137"/>
                    </a:srgbClr>
                  </a:outerShdw>
                </a:effectLst>
                <a:latin typeface="+mj-lt"/>
                <a:cs typeface="Aparajita" pitchFamily="34" charset="0"/>
              </a:rPr>
              <a:t>Microfauna en </a:t>
            </a:r>
            <a:r>
              <a:rPr lang="es-ES" sz="2000" b="1" dirty="0" err="1" smtClean="0">
                <a:solidFill>
                  <a:srgbClr val="FFFF00"/>
                </a:solidFill>
                <a:effectLst>
                  <a:outerShdw blurRad="38100" dist="38100" dir="2700000" algn="tl">
                    <a:srgbClr val="000000">
                      <a:alpha val="43137"/>
                    </a:srgbClr>
                  </a:outerShdw>
                </a:effectLst>
                <a:latin typeface="+mj-lt"/>
                <a:cs typeface="Aparajita" pitchFamily="34" charset="0"/>
              </a:rPr>
              <a:t>macroalgas</a:t>
            </a:r>
            <a:r>
              <a:rPr lang="es-ES" sz="2000" b="1" dirty="0" smtClean="0">
                <a:solidFill>
                  <a:srgbClr val="FFFF00"/>
                </a:solidFill>
                <a:effectLst>
                  <a:outerShdw blurRad="38100" dist="38100" dir="2700000" algn="tl">
                    <a:srgbClr val="000000">
                      <a:alpha val="43137"/>
                    </a:srgbClr>
                  </a:outerShdw>
                </a:effectLst>
                <a:latin typeface="+mj-lt"/>
                <a:cs typeface="Aparajita" pitchFamily="34" charset="0"/>
              </a:rPr>
              <a:t> del litoral de Algeciras y Tarifa</a:t>
            </a:r>
          </a:p>
          <a:p>
            <a:pPr algn="ctr"/>
            <a:r>
              <a:rPr lang="es-ES" sz="2000" b="1" dirty="0" smtClean="0">
                <a:solidFill>
                  <a:srgbClr val="FFFF00"/>
                </a:solidFill>
                <a:effectLst>
                  <a:outerShdw blurRad="38100" dist="38100" dir="2700000" algn="tl">
                    <a:srgbClr val="000000">
                      <a:alpha val="43137"/>
                    </a:srgbClr>
                  </a:outerShdw>
                </a:effectLst>
                <a:latin typeface="+mj-lt"/>
                <a:cs typeface="Aparajita" pitchFamily="34" charset="0"/>
              </a:rPr>
              <a:t>IX </a:t>
            </a:r>
            <a:r>
              <a:rPr lang="es-ES" sz="2000" b="1" dirty="0" err="1" smtClean="0">
                <a:solidFill>
                  <a:srgbClr val="FFFF00"/>
                </a:solidFill>
                <a:effectLst>
                  <a:outerShdw blurRad="38100" dist="38100" dir="2700000" algn="tl">
                    <a:srgbClr val="000000">
                      <a:alpha val="43137"/>
                    </a:srgbClr>
                  </a:outerShdw>
                </a:effectLst>
                <a:latin typeface="+mj-lt"/>
                <a:cs typeface="Aparajita" pitchFamily="34" charset="0"/>
              </a:rPr>
              <a:t>Reunion</a:t>
            </a:r>
            <a:r>
              <a:rPr lang="es-ES" sz="2000" b="1" dirty="0" smtClean="0">
                <a:solidFill>
                  <a:srgbClr val="FFFF00"/>
                </a:solidFill>
                <a:effectLst>
                  <a:outerShdw blurRad="38100" dist="38100" dir="2700000" algn="tl">
                    <a:srgbClr val="000000">
                      <a:alpha val="43137"/>
                    </a:srgbClr>
                  </a:outerShdw>
                </a:effectLst>
                <a:latin typeface="+mj-lt"/>
                <a:cs typeface="Aparajita" pitchFamily="34" charset="0"/>
              </a:rPr>
              <a:t> de Divulgadores de Ciencia .Salamanca 2013 </a:t>
            </a:r>
          </a:p>
          <a:p>
            <a:endParaRPr lang="es-ES" sz="2800" dirty="0" smtClean="0">
              <a:latin typeface="Aparajita" pitchFamily="34" charset="0"/>
              <a:cs typeface="Aparajita" pitchFamily="34" charset="0"/>
            </a:endParaRPr>
          </a:p>
        </p:txBody>
      </p:sp>
      <p:pic>
        <p:nvPicPr>
          <p:cNvPr id="10" name="9 Imagen" descr="alumnado logo.jpg"/>
          <p:cNvPicPr>
            <a:picLocks noChangeAspect="1"/>
          </p:cNvPicPr>
          <p:nvPr/>
        </p:nvPicPr>
        <p:blipFill>
          <a:blip r:embed="rId3">
            <a:clrChange>
              <a:clrFrom>
                <a:srgbClr val="FFFFFF"/>
              </a:clrFrom>
              <a:clrTo>
                <a:srgbClr val="FFFFFF">
                  <a:alpha val="0"/>
                </a:srgbClr>
              </a:clrTo>
            </a:clrChange>
          </a:blip>
          <a:stretch>
            <a:fillRect/>
          </a:stretch>
        </p:blipFill>
        <p:spPr>
          <a:xfrm>
            <a:off x="7558444" y="4234831"/>
            <a:ext cx="1497872" cy="1431186"/>
          </a:xfrm>
          <a:prstGeom prst="rect">
            <a:avLst/>
          </a:prstGeom>
        </p:spPr>
      </p:pic>
      <p:pic>
        <p:nvPicPr>
          <p:cNvPr id="11" name="10 Imagen" descr="logo salesianos2[1] (1).jpg"/>
          <p:cNvPicPr>
            <a:picLocks noChangeAspect="1"/>
          </p:cNvPicPr>
          <p:nvPr/>
        </p:nvPicPr>
        <p:blipFill>
          <a:blip r:embed="rId4">
            <a:clrChange>
              <a:clrFrom>
                <a:srgbClr val="FFFFFF"/>
              </a:clrFrom>
              <a:clrTo>
                <a:srgbClr val="FFFFFF">
                  <a:alpha val="0"/>
                </a:srgbClr>
              </a:clrTo>
            </a:clrChange>
          </a:blip>
          <a:stretch>
            <a:fillRect/>
          </a:stretch>
        </p:blipFill>
        <p:spPr>
          <a:xfrm>
            <a:off x="7817277" y="5731944"/>
            <a:ext cx="980206" cy="1029920"/>
          </a:xfrm>
          <a:prstGeom prst="rect">
            <a:avLst/>
          </a:prstGeom>
        </p:spPr>
      </p:pic>
      <p:pic>
        <p:nvPicPr>
          <p:cNvPr id="1026" name="Picture 2" descr="C:\Users\usuario\Documents\TODO CURSO  12-13\JORNADAS CURSOS CONCURSOS 12-13\JORNADAS\LOGOS AYTO ALGECIRAS\ayto nuev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7768" y="2104195"/>
            <a:ext cx="1349505" cy="14471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ario\Documents\TODO CURSO  12-13\JORNADAS CURSOS CONCURSOS 12-13\JORNADAS\LOGOS AYTO ALGECIRAS\LOGO_FINAL ASOCIACI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5099" y="3681664"/>
            <a:ext cx="1426468" cy="1268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uario\Pictures\POSTER~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14804" y="2104195"/>
            <a:ext cx="1185151" cy="19168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cienciaenaccion.org/pubimg/Image/PORTADA%20TRIPTICO%202013.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04346" y="5136487"/>
            <a:ext cx="1607221" cy="16253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000" advTm="5815"/>
    </mc:Choice>
    <mc:Fallback xmlns="">
      <p:transition spd="slow" advTm="581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0 Imagen"/>
          <p:cNvPicPr/>
          <p:nvPr/>
        </p:nvPicPr>
        <p:blipFill>
          <a:blip r:embed="rId3" cstate="print">
            <a:extLst>
              <a:ext uri="{28A0092B-C50C-407E-A947-70E740481C1C}">
                <a14:useLocalDpi xmlns:a14="http://schemas.microsoft.com/office/drawing/2010/main" val="0"/>
              </a:ext>
            </a:extLst>
          </a:blip>
          <a:stretch>
            <a:fillRect/>
          </a:stretch>
        </p:blipFill>
        <p:spPr>
          <a:xfrm>
            <a:off x="2267744" y="404663"/>
            <a:ext cx="4896544" cy="6192689"/>
          </a:xfrm>
          <a:prstGeom prst="rect">
            <a:avLst/>
          </a:prstGeom>
        </p:spPr>
      </p:pic>
      <p:sp>
        <p:nvSpPr>
          <p:cNvPr id="9" name="8 CuadroTexto"/>
          <p:cNvSpPr txBox="1"/>
          <p:nvPr/>
        </p:nvSpPr>
        <p:spPr>
          <a:xfrm>
            <a:off x="827584" y="642918"/>
            <a:ext cx="1008112" cy="5850295"/>
          </a:xfrm>
          <a:prstGeom prst="rect">
            <a:avLst/>
          </a:prstGeom>
          <a:noFill/>
        </p:spPr>
        <p:txBody>
          <a:bodyPr wrap="square" rtlCol="0">
            <a:spAutoFit/>
          </a:bodyPr>
          <a:lstStyle/>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t>
            </a:r>
          </a:p>
        </p:txBody>
      </p:sp>
    </p:spTree>
  </p:cSld>
  <p:clrMapOvr>
    <a:masterClrMapping/>
  </p:clrMapOvr>
  <mc:AlternateContent xmlns:mc="http://schemas.openxmlformats.org/markup-compatibility/2006" xmlns:p14="http://schemas.microsoft.com/office/powerpoint/2010/main">
    <mc:Choice Requires="p14">
      <p:transition spd="slow" p14:dur="2000" advTm="5702"/>
    </mc:Choice>
    <mc:Fallback xmlns="">
      <p:transition spd="slow" advTm="570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s-ES" sz="3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INVERTEBRADOS ASOCIADOS a las algas AMPHIPODOS</a:t>
            </a:r>
            <a:endParaRPr lang="es-ES" sz="3100" dirty="0"/>
          </a:p>
        </p:txBody>
      </p:sp>
      <p:pic>
        <p:nvPicPr>
          <p:cNvPr id="5" name="4 Marcador de contenid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48707"/>
            <a:ext cx="4038600" cy="3028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Marcador de contenido"/>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401713"/>
            <a:ext cx="4038600" cy="2922936"/>
          </a:xfrm>
        </p:spPr>
      </p:pic>
    </p:spTree>
    <p:extLst>
      <p:ext uri="{BB962C8B-B14F-4D97-AF65-F5344CB8AC3E}">
        <p14:creationId xmlns:p14="http://schemas.microsoft.com/office/powerpoint/2010/main" val="3100350095"/>
      </p:ext>
    </p:extLst>
  </p:cSld>
  <p:clrMapOvr>
    <a:masterClrMapping/>
  </p:clrMapOvr>
  <mc:AlternateContent xmlns:mc="http://schemas.openxmlformats.org/markup-compatibility/2006" xmlns:p14="http://schemas.microsoft.com/office/powerpoint/2010/main">
    <mc:Choice Requires="p14">
      <p:transition spd="slow" p14:dur="2000" advTm="4826"/>
    </mc:Choice>
    <mc:Fallback xmlns="">
      <p:transition spd="slow" advTm="482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Jose Sambucety\Desktop\ALGAS\carteles\cartel macroalgas.png"/>
          <p:cNvPicPr/>
          <p:nvPr/>
        </p:nvPicPr>
        <p:blipFill>
          <a:blip r:embed="rId2" cstate="print"/>
          <a:srcRect/>
          <a:stretch>
            <a:fillRect/>
          </a:stretch>
        </p:blipFill>
        <p:spPr bwMode="auto">
          <a:xfrm>
            <a:off x="2195736" y="548680"/>
            <a:ext cx="4434175" cy="5904656"/>
          </a:xfrm>
          <a:prstGeom prst="rect">
            <a:avLst/>
          </a:prstGeom>
          <a:noFill/>
          <a:ln w="9525">
            <a:noFill/>
            <a:miter lim="800000"/>
            <a:headEnd/>
            <a:tailEnd/>
          </a:ln>
        </p:spPr>
      </p:pic>
      <p:sp>
        <p:nvSpPr>
          <p:cNvPr id="3" name="2 CuadroTexto"/>
          <p:cNvSpPr txBox="1"/>
          <p:nvPr/>
        </p:nvSpPr>
        <p:spPr>
          <a:xfrm>
            <a:off x="1069014" y="548680"/>
            <a:ext cx="720080" cy="5970865"/>
          </a:xfrm>
          <a:prstGeom prst="rect">
            <a:avLst/>
          </a:prstGeom>
          <a:noFill/>
        </p:spPr>
        <p:txBody>
          <a:bodyPr wrap="square" rtlCol="0">
            <a:spAutoFit/>
          </a:bodyPr>
          <a:lstStyle/>
          <a:p>
            <a:r>
              <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p>
          <a:p>
            <a:r>
              <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t>
            </a:r>
          </a:p>
          <a:p>
            <a:r>
              <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p>
          <a:p>
            <a:r>
              <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p>
          <a:p>
            <a:r>
              <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t>
            </a:r>
            <a:endPar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p>
          <a:p>
            <a:r>
              <a:rPr lang="es-E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endPar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p>
          <a:p>
            <a:r>
              <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a:t>
            </a:r>
          </a:p>
          <a:p>
            <a:r>
              <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a:t>
            </a:r>
          </a:p>
          <a:p>
            <a:r>
              <a:rPr lang="es-E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t>
            </a:r>
          </a:p>
          <a:p>
            <a:endParaRPr lang="es-ES" dirty="0"/>
          </a:p>
        </p:txBody>
      </p:sp>
    </p:spTree>
    <p:extLst>
      <p:ext uri="{BB962C8B-B14F-4D97-AF65-F5344CB8AC3E}">
        <p14:creationId xmlns:p14="http://schemas.microsoft.com/office/powerpoint/2010/main" val="1985451139"/>
      </p:ext>
    </p:extLst>
  </p:cSld>
  <p:clrMapOvr>
    <a:masterClrMapping/>
  </p:clrMapOvr>
  <mc:AlternateContent xmlns:mc="http://schemas.openxmlformats.org/markup-compatibility/2006" xmlns:p14="http://schemas.microsoft.com/office/powerpoint/2010/main">
    <mc:Choice Requires="p14">
      <p:transition spd="slow" p14:dur="2000" advTm="5869"/>
    </mc:Choice>
    <mc:Fallback xmlns="">
      <p:transition spd="slow" advTm="586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Marcador de contenido"/>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67245" y="1647839"/>
            <a:ext cx="2618509" cy="4430684"/>
          </a:xfrm>
        </p:spPr>
      </p:pic>
      <p:pic>
        <p:nvPicPr>
          <p:cNvPr id="11" name="10 Marcador de contenido"/>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83968" y="2276872"/>
            <a:ext cx="4402832" cy="3528392"/>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6 Rectángulo"/>
          <p:cNvSpPr/>
          <p:nvPr/>
        </p:nvSpPr>
        <p:spPr>
          <a:xfrm>
            <a:off x="500034" y="500042"/>
            <a:ext cx="8001056" cy="1415772"/>
          </a:xfrm>
          <a:prstGeom prst="rect">
            <a:avLst/>
          </a:prstGeom>
        </p:spPr>
        <p:txBody>
          <a:bodyPr wrap="square">
            <a:spAutoFit/>
          </a:bodyPr>
          <a:lstStyle/>
          <a:p>
            <a:pPr algn="ctr"/>
            <a:r>
              <a:rPr lang="es-ES" sz="43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ALGUNAS ALGAS EN DETALLE</a:t>
            </a:r>
          </a:p>
          <a:p>
            <a:pPr algn="ctr"/>
            <a:r>
              <a:rPr lang="es-ES" sz="43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s-ES" sz="43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fucus</a:t>
            </a:r>
            <a:r>
              <a:rPr lang="es-ES" sz="43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s-ES" sz="4300" dirty="0"/>
          </a:p>
        </p:txBody>
      </p:sp>
    </p:spTree>
    <p:extLst>
      <p:ext uri="{BB962C8B-B14F-4D97-AF65-F5344CB8AC3E}">
        <p14:creationId xmlns:p14="http://schemas.microsoft.com/office/powerpoint/2010/main" val="267854172"/>
      </p:ext>
    </p:extLst>
  </p:cSld>
  <p:clrMapOvr>
    <a:masterClrMapping/>
  </p:clrMapOvr>
  <mc:AlternateContent xmlns:mc="http://schemas.openxmlformats.org/markup-compatibility/2006" xmlns:p14="http://schemas.microsoft.com/office/powerpoint/2010/main">
    <mc:Choice Requires="p14">
      <p:transition spd="slow" p14:dur="2000" advTm="6656"/>
    </mc:Choice>
    <mc:Fallback xmlns="">
      <p:transition spd="slow" advTm="665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48707"/>
            <a:ext cx="4038600" cy="3028949"/>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Marcador de contenido"/>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87340" y="1647839"/>
            <a:ext cx="2560320" cy="4430684"/>
          </a:xfrm>
        </p:spPr>
      </p:pic>
      <p:sp>
        <p:nvSpPr>
          <p:cNvPr id="8" name="7 Rectángulo"/>
          <p:cNvSpPr/>
          <p:nvPr/>
        </p:nvSpPr>
        <p:spPr>
          <a:xfrm>
            <a:off x="285720" y="500042"/>
            <a:ext cx="8572560" cy="1692771"/>
          </a:xfrm>
          <a:prstGeom prst="rect">
            <a:avLst/>
          </a:prstGeom>
        </p:spPr>
        <p:txBody>
          <a:bodyPr wrap="square">
            <a:spAutoFit/>
          </a:bodyPr>
          <a:lstStyle/>
          <a:p>
            <a:pPr algn="ctr"/>
            <a:r>
              <a:rPr lang="es-ES" sz="43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ALGUNAS ALGAS EN DETALLE</a:t>
            </a:r>
          </a:p>
          <a:p>
            <a:pPr algn="ctr"/>
            <a:r>
              <a:rPr lang="es-ES" sz="43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coralina”</a:t>
            </a:r>
            <a:r>
              <a:rPr lang="es-E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s-E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es-ES" dirty="0"/>
          </a:p>
        </p:txBody>
      </p:sp>
    </p:spTree>
    <p:extLst>
      <p:ext uri="{BB962C8B-B14F-4D97-AF65-F5344CB8AC3E}">
        <p14:creationId xmlns:p14="http://schemas.microsoft.com/office/powerpoint/2010/main" val="3176860715"/>
      </p:ext>
    </p:extLst>
  </p:cSld>
  <p:clrMapOvr>
    <a:masterClrMapping/>
  </p:clrMapOvr>
  <mc:AlternateContent xmlns:mc="http://schemas.openxmlformats.org/markup-compatibility/2006" xmlns:p14="http://schemas.microsoft.com/office/powerpoint/2010/main">
    <mc:Choice Requires="p14">
      <p:transition spd="slow" p14:dur="2000" advTm="6891"/>
    </mc:Choice>
    <mc:Fallback xmlns="">
      <p:transition spd="slow" advTm="689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39915" y="260648"/>
            <a:ext cx="8229600" cy="1143000"/>
          </a:xfrm>
        </p:spPr>
        <p:txBody>
          <a:bodyPr/>
          <a:lstStyle/>
          <a:p>
            <a:r>
              <a:rPr lang="es-E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CICLOS REPRODUCTORES</a:t>
            </a:r>
            <a:endParaRPr lang="es-ES" dirty="0"/>
          </a:p>
        </p:txBody>
      </p:sp>
      <p:pic>
        <p:nvPicPr>
          <p:cNvPr id="6" name="4 Marcador de contenido"/>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5786" y="2214554"/>
            <a:ext cx="3215208" cy="2869533"/>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0 Imagen"/>
          <p:cNvPicPr/>
          <p:nvPr/>
        </p:nvPicPr>
        <p:blipFill>
          <a:blip r:embed="rId3" cstate="print">
            <a:extLst>
              <a:ext uri="{28A0092B-C50C-407E-A947-70E740481C1C}">
                <a14:useLocalDpi xmlns:a14="http://schemas.microsoft.com/office/drawing/2010/main" val="0"/>
              </a:ext>
            </a:extLst>
          </a:blip>
          <a:stretch>
            <a:fillRect/>
          </a:stretch>
        </p:blipFill>
        <p:spPr>
          <a:xfrm>
            <a:off x="6357950" y="4500570"/>
            <a:ext cx="2400444" cy="1918191"/>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8" name="Picture 4" descr="http://www.marlin.ac.uk/imgs/o_fucser.jpg"/>
          <p:cNvPicPr>
            <a:picLocks noChangeAspect="1" noChangeArrowheads="1"/>
          </p:cNvPicPr>
          <p:nvPr/>
        </p:nvPicPr>
        <p:blipFill>
          <a:blip r:embed="rId4"/>
          <a:srcRect/>
          <a:stretch>
            <a:fillRect/>
          </a:stretch>
        </p:blipFill>
        <p:spPr bwMode="auto">
          <a:xfrm>
            <a:off x="4429124" y="2357430"/>
            <a:ext cx="3048022" cy="2286016"/>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38986878"/>
      </p:ext>
    </p:extLst>
  </p:cSld>
  <p:clrMapOvr>
    <a:masterClrMapping/>
  </p:clrMapOvr>
  <mc:AlternateContent xmlns:mc="http://schemas.openxmlformats.org/markup-compatibility/2006" xmlns:p14="http://schemas.microsoft.com/office/powerpoint/2010/main">
    <mc:Choice Requires="p14">
      <p:transition spd="slow" p14:dur="2000" advTm="5313"/>
    </mc:Choice>
    <mc:Fallback xmlns="">
      <p:transition spd="slow" advTm="5313"/>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contenido"/>
          <p:cNvSpPr>
            <a:spLocks noGrp="1"/>
          </p:cNvSpPr>
          <p:nvPr>
            <p:ph sz="half" idx="1"/>
          </p:nvPr>
        </p:nvSpPr>
        <p:spPr/>
        <p:txBody>
          <a:bodyPr/>
          <a:lstStyle/>
          <a:p>
            <a:endParaRPr lang="es-ES" dirty="0"/>
          </a:p>
        </p:txBody>
      </p:sp>
      <p:sp>
        <p:nvSpPr>
          <p:cNvPr id="3" name="2 Marcador de contenido"/>
          <p:cNvSpPr>
            <a:spLocks noGrp="1"/>
          </p:cNvSpPr>
          <p:nvPr>
            <p:ph sz="half" idx="2"/>
          </p:nvPr>
        </p:nvSpPr>
        <p:spPr/>
        <p:txBody>
          <a:bodyPr/>
          <a:lstStyle/>
          <a:p>
            <a:endParaRPr lang="es-ES"/>
          </a:p>
        </p:txBody>
      </p:sp>
      <p:sp>
        <p:nvSpPr>
          <p:cNvPr id="7" name="6 CuadroTexto"/>
          <p:cNvSpPr txBox="1"/>
          <p:nvPr/>
        </p:nvSpPr>
        <p:spPr>
          <a:xfrm>
            <a:off x="539552" y="457311"/>
            <a:ext cx="8100392" cy="923330"/>
          </a:xfrm>
          <a:prstGeom prst="rect">
            <a:avLst/>
          </a:prstGeom>
          <a:noFill/>
        </p:spPr>
        <p:txBody>
          <a:bodyPr wrap="square" rtlCol="0">
            <a:spAutoFit/>
          </a:bodyPr>
          <a:lstStyle/>
          <a:p>
            <a:pPr algn="ctr"/>
            <a:r>
              <a:rPr lang="es-E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CICLOS REPRODUCTORES</a:t>
            </a:r>
            <a:endParaRPr lang="es-ES" sz="5400" dirty="0">
              <a:latin typeface="+mj-lt"/>
            </a:endParaRPr>
          </a:p>
        </p:txBody>
      </p:sp>
      <p:pic>
        <p:nvPicPr>
          <p:cNvPr id="10" name="9 Imagen" descr="C:\Users\Jose Sambucety\Desktop\ALGAS\IMAGENES CICLOS ALGAS INTERNET\ciclo ulva.jpg"/>
          <p:cNvPicPr/>
          <p:nvPr/>
        </p:nvPicPr>
        <p:blipFill>
          <a:blip r:embed="rId2"/>
          <a:srcRect/>
          <a:stretch>
            <a:fillRect/>
          </a:stretch>
        </p:blipFill>
        <p:spPr bwMode="auto">
          <a:xfrm>
            <a:off x="642910" y="2000240"/>
            <a:ext cx="4176062" cy="3152484"/>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66" name="Picture 2" descr="http://upload.wikimedia.org/wikipedia/commons/2/22/Mar%C3%A9e_verte_-_Ulva_Armoricana_-_en_nord_Finist%C3%A8re_-_mar%C3%A9e_montante_-_001.JPG"/>
          <p:cNvPicPr>
            <a:picLocks noChangeAspect="1" noChangeArrowheads="1"/>
          </p:cNvPicPr>
          <p:nvPr/>
        </p:nvPicPr>
        <p:blipFill>
          <a:blip r:embed="rId3" cstate="print"/>
          <a:srcRect/>
          <a:stretch>
            <a:fillRect/>
          </a:stretch>
        </p:blipFill>
        <p:spPr bwMode="auto">
          <a:xfrm>
            <a:off x="5500694" y="2571744"/>
            <a:ext cx="2773351" cy="2080013"/>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84545019"/>
      </p:ext>
    </p:extLst>
  </p:cSld>
  <p:clrMapOvr>
    <a:masterClrMapping/>
  </p:clrMapOvr>
  <mc:AlternateContent xmlns:mc="http://schemas.openxmlformats.org/markup-compatibility/2006" xmlns:p14="http://schemas.microsoft.com/office/powerpoint/2010/main">
    <mc:Choice Requires="p14">
      <p:transition spd="slow" p14:dur="2000" advTm="6261"/>
    </mc:Choice>
    <mc:Fallback xmlns="">
      <p:transition spd="slow" advTm="626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es-ES"/>
          </a:p>
        </p:txBody>
      </p:sp>
      <p:pic>
        <p:nvPicPr>
          <p:cNvPr id="1027" name="Picture 3" descr="Spirogyra sp"/>
          <p:cNvPicPr>
            <a:picLocks noGrp="1" noChangeAspect="1" noChangeArrowheads="1"/>
          </p:cNvPicPr>
          <p:nvPr>
            <p:ph sz="half" idx="1"/>
          </p:nvPr>
        </p:nvPicPr>
        <p:blipFill>
          <a:blip r:embed="rId2" cstate="print">
            <a:clrChange>
              <a:clrFrom>
                <a:srgbClr val="FEFEFE"/>
              </a:clrFrom>
              <a:clrTo>
                <a:srgbClr val="FEFEFE">
                  <a:alpha val="0"/>
                </a:srgbClr>
              </a:clrTo>
            </a:clrChange>
          </a:blip>
          <a:srcRect/>
          <a:stretch>
            <a:fillRect/>
          </a:stretch>
        </p:blipFill>
        <p:spPr bwMode="auto">
          <a:xfrm>
            <a:off x="1000100" y="2000240"/>
            <a:ext cx="2825370" cy="4433888"/>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3 Marcador de contenido"/>
          <p:cNvSpPr>
            <a:spLocks noGrp="1"/>
          </p:cNvSpPr>
          <p:nvPr>
            <p:ph sz="half" idx="2"/>
          </p:nvPr>
        </p:nvSpPr>
        <p:spPr/>
        <p:txBody>
          <a:bodyPr/>
          <a:lstStyle/>
          <a:p>
            <a:endParaRPr lang="es-ES"/>
          </a:p>
        </p:txBody>
      </p:sp>
      <p:sp>
        <p:nvSpPr>
          <p:cNvPr id="6" name="5 CuadroTexto"/>
          <p:cNvSpPr txBox="1"/>
          <p:nvPr/>
        </p:nvSpPr>
        <p:spPr>
          <a:xfrm>
            <a:off x="539552" y="457311"/>
            <a:ext cx="8100392" cy="923330"/>
          </a:xfrm>
          <a:prstGeom prst="rect">
            <a:avLst/>
          </a:prstGeom>
          <a:noFill/>
        </p:spPr>
        <p:txBody>
          <a:bodyPr wrap="square" rtlCol="0">
            <a:spAutoFit/>
          </a:bodyPr>
          <a:lstStyle/>
          <a:p>
            <a:pPr algn="ctr"/>
            <a:r>
              <a:rPr lang="es-E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CICLOS REPRODUCTORES</a:t>
            </a:r>
            <a:endParaRPr lang="es-ES" sz="5400" dirty="0">
              <a:latin typeface="+mj-lt"/>
            </a:endParaRPr>
          </a:p>
        </p:txBody>
      </p:sp>
      <p:pic>
        <p:nvPicPr>
          <p:cNvPr id="1029" name="Picture 5" descr="http://cache2.allpostersimages.com/p/LRG/38/3814/V1QIF00Z/posters/adams-tom-strands-of-the-green-algae-spirogyra-with-chloroplasts.jpg"/>
          <p:cNvPicPr>
            <a:picLocks noChangeAspect="1" noChangeArrowheads="1"/>
          </p:cNvPicPr>
          <p:nvPr/>
        </p:nvPicPr>
        <p:blipFill>
          <a:blip r:embed="rId3"/>
          <a:srcRect/>
          <a:stretch>
            <a:fillRect/>
          </a:stretch>
        </p:blipFill>
        <p:spPr bwMode="auto">
          <a:xfrm>
            <a:off x="4786314" y="2571744"/>
            <a:ext cx="3810000" cy="2857500"/>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16415826"/>
      </p:ext>
    </p:extLst>
  </p:cSld>
  <p:clrMapOvr>
    <a:masterClrMapping/>
  </p:clrMapOvr>
  <mc:AlternateContent xmlns:mc="http://schemas.openxmlformats.org/markup-compatibility/2006" xmlns:p14="http://schemas.microsoft.com/office/powerpoint/2010/main">
    <mc:Choice Requires="p14">
      <p:transition spd="slow" p14:dur="2000" advTm="5499"/>
    </mc:Choice>
    <mc:Fallback xmlns="">
      <p:transition spd="slow" advTm="549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483768" y="404664"/>
            <a:ext cx="4155123" cy="923330"/>
          </a:xfrm>
          <a:prstGeom prst="rect">
            <a:avLst/>
          </a:prstGeom>
          <a:noFill/>
        </p:spPr>
        <p:txBody>
          <a:bodyPr wrap="square" rtlCol="0">
            <a:spAutoFit/>
          </a:bodyPr>
          <a:lstStyle/>
          <a:p>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RESULTADOS</a:t>
            </a:r>
            <a:endParaRPr lang="es-ES" dirty="0"/>
          </a:p>
        </p:txBody>
      </p:sp>
      <p:sp>
        <p:nvSpPr>
          <p:cNvPr id="7" name="6 CuadroTexto"/>
          <p:cNvSpPr txBox="1"/>
          <p:nvPr/>
        </p:nvSpPr>
        <p:spPr>
          <a:xfrm>
            <a:off x="827584" y="1325434"/>
            <a:ext cx="7416824" cy="369332"/>
          </a:xfrm>
          <a:prstGeom prst="rect">
            <a:avLst/>
          </a:prstGeom>
          <a:noFill/>
        </p:spPr>
        <p:txBody>
          <a:bodyPr wrap="square" rtlCol="0">
            <a:spAutoFit/>
          </a:bodyPr>
          <a:lstStyle/>
          <a:p>
            <a:pPr algn="ctr"/>
            <a:r>
              <a:rPr lang="es-ES" dirty="0" smtClean="0"/>
              <a:t>CRECIMIENTO ULVA  MEDIDA DEL DIAMETRO EN CENTIMETROS</a:t>
            </a:r>
            <a:endParaRPr lang="es-ES" dirty="0"/>
          </a:p>
        </p:txBody>
      </p:sp>
      <p:sp>
        <p:nvSpPr>
          <p:cNvPr id="8" name="7 CuadroTexto"/>
          <p:cNvSpPr txBox="1"/>
          <p:nvPr/>
        </p:nvSpPr>
        <p:spPr>
          <a:xfrm>
            <a:off x="496869" y="2173506"/>
            <a:ext cx="4068452" cy="369332"/>
          </a:xfrm>
          <a:prstGeom prst="rect">
            <a:avLst/>
          </a:prstGeom>
          <a:noFill/>
        </p:spPr>
        <p:txBody>
          <a:bodyPr wrap="square" rtlCol="0">
            <a:spAutoFit/>
          </a:bodyPr>
          <a:lstStyle/>
          <a:p>
            <a:pPr algn="ctr"/>
            <a:r>
              <a:rPr lang="es-ES" dirty="0" smtClean="0"/>
              <a:t>LUZ BLANCA</a:t>
            </a:r>
            <a:endParaRPr lang="es-ES" dirty="0"/>
          </a:p>
        </p:txBody>
      </p:sp>
      <p:graphicFrame>
        <p:nvGraphicFramePr>
          <p:cNvPr id="9" name="8 Gráfico"/>
          <p:cNvGraphicFramePr/>
          <p:nvPr>
            <p:extLst>
              <p:ext uri="{D42A27DB-BD31-4B8C-83A1-F6EECF244321}">
                <p14:modId xmlns:p14="http://schemas.microsoft.com/office/powerpoint/2010/main" val="3236236090"/>
              </p:ext>
            </p:extLst>
          </p:nvPr>
        </p:nvGraphicFramePr>
        <p:xfrm>
          <a:off x="524742" y="2852936"/>
          <a:ext cx="4040579" cy="32313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9 Gráfico"/>
          <p:cNvGraphicFramePr/>
          <p:nvPr>
            <p:extLst>
              <p:ext uri="{D42A27DB-BD31-4B8C-83A1-F6EECF244321}">
                <p14:modId xmlns:p14="http://schemas.microsoft.com/office/powerpoint/2010/main" val="4264211706"/>
              </p:ext>
            </p:extLst>
          </p:nvPr>
        </p:nvGraphicFramePr>
        <p:xfrm>
          <a:off x="4932040" y="2852936"/>
          <a:ext cx="3852148" cy="2808312"/>
        </p:xfrm>
        <a:graphic>
          <a:graphicData uri="http://schemas.openxmlformats.org/drawingml/2006/chart">
            <c:chart xmlns:c="http://schemas.openxmlformats.org/drawingml/2006/chart" xmlns:r="http://schemas.openxmlformats.org/officeDocument/2006/relationships" r:id="rId3"/>
          </a:graphicData>
        </a:graphic>
      </p:graphicFrame>
      <p:sp>
        <p:nvSpPr>
          <p:cNvPr id="11" name="10 CuadroTexto"/>
          <p:cNvSpPr txBox="1"/>
          <p:nvPr/>
        </p:nvSpPr>
        <p:spPr>
          <a:xfrm>
            <a:off x="5292080" y="2173506"/>
            <a:ext cx="3168352" cy="369332"/>
          </a:xfrm>
          <a:prstGeom prst="rect">
            <a:avLst/>
          </a:prstGeom>
          <a:noFill/>
        </p:spPr>
        <p:txBody>
          <a:bodyPr wrap="square" rtlCol="0">
            <a:spAutoFit/>
          </a:bodyPr>
          <a:lstStyle/>
          <a:p>
            <a:pPr algn="ctr"/>
            <a:r>
              <a:rPr lang="es-ES" dirty="0" smtClean="0"/>
              <a:t>LUZ ROJA</a:t>
            </a:r>
            <a:endParaRPr lang="es-ES" dirty="0"/>
          </a:p>
        </p:txBody>
      </p:sp>
    </p:spTree>
    <p:extLst>
      <p:ext uri="{BB962C8B-B14F-4D97-AF65-F5344CB8AC3E}">
        <p14:creationId xmlns:p14="http://schemas.microsoft.com/office/powerpoint/2010/main" val="3137875466"/>
      </p:ext>
    </p:extLst>
  </p:cSld>
  <p:clrMapOvr>
    <a:masterClrMapping/>
  </p:clrMapOvr>
  <mc:AlternateContent xmlns:mc="http://schemas.openxmlformats.org/markup-compatibility/2006" xmlns:p14="http://schemas.microsoft.com/office/powerpoint/2010/main">
    <mc:Choice Requires="p14">
      <p:transition spd="slow" p14:dur="2000" advTm="12796"/>
    </mc:Choice>
    <mc:Fallback xmlns="">
      <p:transition spd="slow" advTm="1279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282" y="428604"/>
            <a:ext cx="8643998" cy="923330"/>
          </a:xfrm>
          <a:prstGeom prst="rect">
            <a:avLst/>
          </a:prstGeom>
          <a:noFill/>
        </p:spPr>
        <p:txBody>
          <a:bodyPr wrap="square" lIns="91440" tIns="45720" rIns="91440" bIns="45720">
            <a:spAutoFit/>
          </a:bodyPr>
          <a:lstStyle/>
          <a:p>
            <a:pPr algn="ct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CONCLUSIONES</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3" name="2 Rectángulo"/>
          <p:cNvSpPr/>
          <p:nvPr/>
        </p:nvSpPr>
        <p:spPr>
          <a:xfrm>
            <a:off x="340913" y="1628800"/>
            <a:ext cx="8390736" cy="4247317"/>
          </a:xfrm>
          <a:prstGeom prst="rect">
            <a:avLst/>
          </a:prstGeom>
        </p:spPr>
        <p:txBody>
          <a:bodyPr wrap="square">
            <a:spAutoFit/>
          </a:bodyPr>
          <a:lstStyle/>
          <a:p>
            <a:pPr algn="just"/>
            <a:r>
              <a:rPr lang="es-ES" dirty="0">
                <a:latin typeface="+mj-lt"/>
              </a:rPr>
              <a:t>-El cultivo de </a:t>
            </a:r>
            <a:r>
              <a:rPr lang="es-ES" dirty="0" err="1">
                <a:latin typeface="+mj-lt"/>
              </a:rPr>
              <a:t>macroalgas</a:t>
            </a:r>
            <a:r>
              <a:rPr lang="es-ES" dirty="0">
                <a:latin typeface="+mj-lt"/>
              </a:rPr>
              <a:t> en laboratorio presenta dificultades, siendo </a:t>
            </a:r>
            <a:r>
              <a:rPr lang="es-ES" b="1" i="1" dirty="0">
                <a:latin typeface="+mj-lt"/>
              </a:rPr>
              <a:t>el alga más  apropiada  </a:t>
            </a:r>
            <a:r>
              <a:rPr lang="es-ES" dirty="0">
                <a:latin typeface="+mj-lt"/>
              </a:rPr>
              <a:t>para ello según nuestros resultados, </a:t>
            </a:r>
            <a:r>
              <a:rPr lang="es-ES" b="1" i="1" dirty="0">
                <a:latin typeface="+mj-lt"/>
              </a:rPr>
              <a:t>Ulva </a:t>
            </a:r>
            <a:r>
              <a:rPr lang="es-ES" b="1" i="1" dirty="0" err="1">
                <a:latin typeface="+mj-lt"/>
              </a:rPr>
              <a:t>sp</a:t>
            </a:r>
            <a:r>
              <a:rPr lang="es-ES" dirty="0">
                <a:latin typeface="+mj-lt"/>
              </a:rPr>
              <a:t>.</a:t>
            </a:r>
          </a:p>
          <a:p>
            <a:pPr algn="just"/>
            <a:r>
              <a:rPr lang="es-ES" dirty="0">
                <a:latin typeface="+mj-lt"/>
              </a:rPr>
              <a:t> </a:t>
            </a:r>
          </a:p>
          <a:p>
            <a:pPr algn="just"/>
            <a:r>
              <a:rPr lang="es-ES" dirty="0">
                <a:latin typeface="+mj-lt"/>
              </a:rPr>
              <a:t> -Para realizar un cultivo es necesario: </a:t>
            </a:r>
            <a:r>
              <a:rPr lang="es-ES" b="1" i="1" dirty="0">
                <a:latin typeface="+mj-lt"/>
              </a:rPr>
              <a:t>oxigenación, renovación del agua</a:t>
            </a:r>
            <a:r>
              <a:rPr lang="es-ES" dirty="0">
                <a:latin typeface="+mj-lt"/>
              </a:rPr>
              <a:t> cada tres días y la instalación de  roca viva para aportar los microorganismos necesarios al medio. También es </a:t>
            </a:r>
            <a:r>
              <a:rPr lang="es-ES" b="1" i="1" dirty="0">
                <a:latin typeface="+mj-lt"/>
              </a:rPr>
              <a:t>totalmente necesaria la luz</a:t>
            </a:r>
            <a:r>
              <a:rPr lang="es-ES" dirty="0">
                <a:latin typeface="+mj-lt"/>
              </a:rPr>
              <a:t>.</a:t>
            </a:r>
          </a:p>
          <a:p>
            <a:pPr algn="just"/>
            <a:r>
              <a:rPr lang="es-ES" dirty="0">
                <a:latin typeface="+mj-lt"/>
              </a:rPr>
              <a:t> </a:t>
            </a:r>
          </a:p>
          <a:p>
            <a:pPr algn="just"/>
            <a:r>
              <a:rPr lang="es-ES" dirty="0">
                <a:latin typeface="+mj-lt"/>
              </a:rPr>
              <a:t>-Según nuestros resultados con los distintos tipos de luz, </a:t>
            </a:r>
            <a:r>
              <a:rPr lang="es-ES" b="1" i="1" dirty="0">
                <a:latin typeface="+mj-lt"/>
              </a:rPr>
              <a:t>el crecimiento se ve favorecido en presencia de luz blanca</a:t>
            </a:r>
            <a:endParaRPr lang="es-ES" dirty="0">
              <a:latin typeface="+mj-lt"/>
            </a:endParaRPr>
          </a:p>
          <a:p>
            <a:pPr algn="just"/>
            <a:r>
              <a:rPr lang="es-ES" b="1" i="1" dirty="0">
                <a:latin typeface="+mj-lt"/>
              </a:rPr>
              <a:t> </a:t>
            </a:r>
            <a:endParaRPr lang="es-ES" dirty="0">
              <a:latin typeface="+mj-lt"/>
            </a:endParaRPr>
          </a:p>
          <a:p>
            <a:pPr algn="just"/>
            <a:r>
              <a:rPr lang="es-ES" dirty="0">
                <a:latin typeface="+mj-lt"/>
              </a:rPr>
              <a:t>-Las especies observadas en los </a:t>
            </a:r>
            <a:r>
              <a:rPr lang="es-ES" dirty="0" err="1">
                <a:latin typeface="+mj-lt"/>
              </a:rPr>
              <a:t>intermareales</a:t>
            </a:r>
            <a:r>
              <a:rPr lang="es-ES" dirty="0">
                <a:latin typeface="+mj-lt"/>
              </a:rPr>
              <a:t> han sido  muy variadas pudiéndose observar </a:t>
            </a:r>
            <a:r>
              <a:rPr lang="es-ES" b="1" i="1" dirty="0">
                <a:latin typeface="+mj-lt"/>
              </a:rPr>
              <a:t>cinturones</a:t>
            </a:r>
            <a:r>
              <a:rPr lang="es-ES" dirty="0">
                <a:latin typeface="+mj-lt"/>
              </a:rPr>
              <a:t> de algas posicionadas en los bordes de </a:t>
            </a:r>
            <a:r>
              <a:rPr lang="es-ES" dirty="0" smtClean="0">
                <a:latin typeface="+mj-lt"/>
              </a:rPr>
              <a:t>las cubetas(</a:t>
            </a:r>
            <a:r>
              <a:rPr lang="es-ES" b="1" i="1" dirty="0" smtClean="0">
                <a:latin typeface="+mj-lt"/>
              </a:rPr>
              <a:t>estratificación</a:t>
            </a:r>
            <a:r>
              <a:rPr lang="es-ES" dirty="0">
                <a:latin typeface="+mj-lt"/>
              </a:rPr>
              <a:t>) mientras que en otras zonas como las inmediaciones de la Isla de las Palomas o la desembocadura del </a:t>
            </a:r>
            <a:r>
              <a:rPr lang="es-ES" dirty="0" err="1">
                <a:latin typeface="+mj-lt"/>
              </a:rPr>
              <a:t>Palmones</a:t>
            </a:r>
            <a:r>
              <a:rPr lang="es-ES" dirty="0">
                <a:latin typeface="+mj-lt"/>
              </a:rPr>
              <a:t> </a:t>
            </a:r>
            <a:r>
              <a:rPr lang="es-ES" dirty="0" smtClean="0">
                <a:latin typeface="+mj-lt"/>
              </a:rPr>
              <a:t> la </a:t>
            </a:r>
            <a:r>
              <a:rPr lang="es-ES" dirty="0">
                <a:latin typeface="+mj-lt"/>
              </a:rPr>
              <a:t>diversidad de especies es menor.</a:t>
            </a:r>
          </a:p>
          <a:p>
            <a:pPr algn="just"/>
            <a:r>
              <a:rPr lang="es-ES" dirty="0">
                <a:latin typeface="+mj-lt"/>
              </a:rPr>
              <a:t> </a:t>
            </a:r>
          </a:p>
        </p:txBody>
      </p:sp>
    </p:spTree>
  </p:cSld>
  <p:clrMapOvr>
    <a:masterClrMapping/>
  </p:clrMapOvr>
  <mc:AlternateContent xmlns:mc="http://schemas.openxmlformats.org/markup-compatibility/2006" xmlns:p14="http://schemas.microsoft.com/office/powerpoint/2010/main">
    <mc:Choice Requires="p14">
      <p:transition spd="slow" p14:dur="2000" advTm="10506"/>
    </mc:Choice>
    <mc:Fallback xmlns="">
      <p:transition spd="slow" advTm="1050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42844" y="785794"/>
            <a:ext cx="8821644" cy="2339102"/>
          </a:xfrm>
          <a:prstGeom prst="rect">
            <a:avLst/>
          </a:prstGeom>
          <a:noFill/>
        </p:spPr>
        <p:txBody>
          <a:bodyPr wrap="square" rtlCol="0">
            <a:spAutoFit/>
          </a:bodyPr>
          <a:lstStyle/>
          <a:p>
            <a:pPr lvl="1" algn="ctr"/>
            <a:r>
              <a:rPr lang="es-ES" sz="2000" b="1" dirty="0" smtClean="0">
                <a:latin typeface="Arial" pitchFamily="34" charset="0"/>
                <a:cs typeface="Arial" pitchFamily="34" charset="0"/>
              </a:rPr>
              <a:t>REALIZADO POR</a:t>
            </a:r>
          </a:p>
          <a:p>
            <a:pPr algn="ctr"/>
            <a:r>
              <a:rPr lang="es-ES" b="1" dirty="0">
                <a:latin typeface="Arial" pitchFamily="34" charset="0"/>
                <a:cs typeface="Arial" pitchFamily="34" charset="0"/>
              </a:rPr>
              <a:t>Amanda </a:t>
            </a:r>
            <a:r>
              <a:rPr lang="es-ES" b="1" dirty="0" err="1">
                <a:latin typeface="Arial" pitchFamily="34" charset="0"/>
                <a:cs typeface="Arial" pitchFamily="34" charset="0"/>
              </a:rPr>
              <a:t>Lembert</a:t>
            </a:r>
            <a:r>
              <a:rPr lang="es-ES" b="1" dirty="0">
                <a:latin typeface="Arial" pitchFamily="34" charset="0"/>
                <a:cs typeface="Arial" pitchFamily="34" charset="0"/>
              </a:rPr>
              <a:t> </a:t>
            </a:r>
            <a:r>
              <a:rPr lang="es-ES" b="1" dirty="0" smtClean="0">
                <a:latin typeface="Arial" pitchFamily="34" charset="0"/>
                <a:cs typeface="Arial" pitchFamily="34" charset="0"/>
              </a:rPr>
              <a:t>Martínez</a:t>
            </a:r>
            <a:endParaRPr lang="es-ES" dirty="0" smtClean="0">
              <a:latin typeface="Arial" pitchFamily="34" charset="0"/>
              <a:cs typeface="Arial" pitchFamily="34" charset="0"/>
            </a:endParaRPr>
          </a:p>
          <a:p>
            <a:pPr algn="ctr"/>
            <a:r>
              <a:rPr lang="es-ES" b="1" dirty="0" smtClean="0">
                <a:latin typeface="Arial" pitchFamily="34" charset="0"/>
                <a:cs typeface="Arial" pitchFamily="34" charset="0"/>
              </a:rPr>
              <a:t>Pablo Luna Delgado</a:t>
            </a:r>
          </a:p>
          <a:p>
            <a:pPr algn="ctr"/>
            <a:r>
              <a:rPr lang="es-ES" b="1" dirty="0" smtClean="0">
                <a:latin typeface="Arial" pitchFamily="34" charset="0"/>
                <a:cs typeface="Arial" pitchFamily="34" charset="0"/>
              </a:rPr>
              <a:t>José </a:t>
            </a:r>
            <a:r>
              <a:rPr lang="es-ES" b="1" dirty="0">
                <a:latin typeface="Arial" pitchFamily="34" charset="0"/>
                <a:cs typeface="Arial" pitchFamily="34" charset="0"/>
              </a:rPr>
              <a:t>M. </a:t>
            </a:r>
            <a:r>
              <a:rPr lang="es-ES" b="1" dirty="0" err="1">
                <a:latin typeface="Arial" pitchFamily="34" charset="0"/>
                <a:cs typeface="Arial" pitchFamily="34" charset="0"/>
              </a:rPr>
              <a:t>Sambucety</a:t>
            </a:r>
            <a:r>
              <a:rPr lang="es-ES" b="1" dirty="0">
                <a:latin typeface="Arial" pitchFamily="34" charset="0"/>
                <a:cs typeface="Arial" pitchFamily="34" charset="0"/>
              </a:rPr>
              <a:t> </a:t>
            </a:r>
            <a:r>
              <a:rPr lang="es-ES" b="1" dirty="0" smtClean="0">
                <a:latin typeface="Arial" pitchFamily="34" charset="0"/>
                <a:cs typeface="Arial" pitchFamily="34" charset="0"/>
              </a:rPr>
              <a:t>Rueda</a:t>
            </a:r>
          </a:p>
          <a:p>
            <a:pPr algn="ctr"/>
            <a:r>
              <a:rPr lang="es-ES" b="1" dirty="0">
                <a:latin typeface="Arial" pitchFamily="34" charset="0"/>
                <a:cs typeface="Arial" pitchFamily="34" charset="0"/>
              </a:rPr>
              <a:t>Alma Tejedor Barcos</a:t>
            </a:r>
          </a:p>
          <a:p>
            <a:r>
              <a:rPr lang="es-ES" b="1" dirty="0" smtClean="0">
                <a:latin typeface="Arial" pitchFamily="34" charset="0"/>
                <a:cs typeface="Arial" pitchFamily="34" charset="0"/>
              </a:rPr>
              <a:t> </a:t>
            </a:r>
            <a:endParaRPr lang="es-ES" b="1" dirty="0">
              <a:latin typeface="Arial" pitchFamily="34" charset="0"/>
              <a:cs typeface="Arial" pitchFamily="34" charset="0"/>
            </a:endParaRPr>
          </a:p>
          <a:p>
            <a:endParaRPr lang="es-ES" b="1" dirty="0" smtClean="0">
              <a:latin typeface="Arial" pitchFamily="34" charset="0"/>
              <a:cs typeface="Arial" pitchFamily="34" charset="0"/>
            </a:endParaRPr>
          </a:p>
          <a:p>
            <a:endParaRPr lang="es-ES" b="1" dirty="0">
              <a:latin typeface="Arial" pitchFamily="34" charset="0"/>
              <a:cs typeface="Arial" pitchFamily="34" charset="0"/>
            </a:endParaRPr>
          </a:p>
        </p:txBody>
      </p:sp>
      <p:sp>
        <p:nvSpPr>
          <p:cNvPr id="4" name="3 CuadroTexto"/>
          <p:cNvSpPr txBox="1"/>
          <p:nvPr/>
        </p:nvSpPr>
        <p:spPr>
          <a:xfrm>
            <a:off x="357158" y="2714620"/>
            <a:ext cx="8607330" cy="369332"/>
          </a:xfrm>
          <a:prstGeom prst="rect">
            <a:avLst/>
          </a:prstGeom>
          <a:noFill/>
        </p:spPr>
        <p:txBody>
          <a:bodyPr wrap="square" rtlCol="0">
            <a:spAutoFit/>
          </a:bodyPr>
          <a:lstStyle/>
          <a:p>
            <a:pPr algn="ctr"/>
            <a:r>
              <a:rPr lang="es-ES" b="1" dirty="0" smtClean="0"/>
              <a:t>Alumnos de 4ºESO del colegio Salesianos María </a:t>
            </a:r>
            <a:r>
              <a:rPr lang="es-ES" b="1" dirty="0" err="1" smtClean="0"/>
              <a:t>Auxiliadora.Curso</a:t>
            </a:r>
            <a:r>
              <a:rPr lang="es-ES" b="1" dirty="0" smtClean="0"/>
              <a:t> 12-13</a:t>
            </a:r>
            <a:endParaRPr lang="es-ES" b="1" dirty="0"/>
          </a:p>
        </p:txBody>
      </p:sp>
      <p:pic>
        <p:nvPicPr>
          <p:cNvPr id="3073" name="Picture 1" descr="C:\Users\Jose Sambucety\Downloads\la foto.JPG"/>
          <p:cNvPicPr>
            <a:picLocks noChangeAspect="1" noChangeArrowheads="1"/>
          </p:cNvPicPr>
          <p:nvPr/>
        </p:nvPicPr>
        <p:blipFill>
          <a:blip r:embed="rId2" cstate="print"/>
          <a:srcRect/>
          <a:stretch>
            <a:fillRect/>
          </a:stretch>
        </p:blipFill>
        <p:spPr bwMode="auto">
          <a:xfrm>
            <a:off x="2771800" y="3501008"/>
            <a:ext cx="4071934" cy="3041383"/>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14671752"/>
      </p:ext>
    </p:extLst>
  </p:cSld>
  <p:clrMapOvr>
    <a:masterClrMapping/>
  </p:clrMapOvr>
  <mc:AlternateContent xmlns:mc="http://schemas.openxmlformats.org/markup-compatibility/2006" xmlns:p14="http://schemas.microsoft.com/office/powerpoint/2010/main">
    <mc:Choice Requires="p14">
      <p:transition spd="slow" p14:dur="2000" advTm="6550"/>
    </mc:Choice>
    <mc:Fallback xmlns="">
      <p:transition spd="slow" advTm="655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2910" y="1357298"/>
            <a:ext cx="8064896" cy="2862322"/>
          </a:xfrm>
          <a:prstGeom prst="rect">
            <a:avLst/>
          </a:prstGeom>
        </p:spPr>
        <p:txBody>
          <a:bodyPr wrap="square">
            <a:spAutoFit/>
          </a:bodyPr>
          <a:lstStyle/>
          <a:p>
            <a:pPr algn="just"/>
            <a:r>
              <a:rPr lang="es-ES" dirty="0"/>
              <a:t>  </a:t>
            </a:r>
            <a:r>
              <a:rPr lang="es-ES" dirty="0">
                <a:latin typeface="+mj-lt"/>
              </a:rPr>
              <a:t>-Son muchos los pequeños animales que viven entre las algas , alimentándose y utilizando las algas como sustrato. El grupo de animales más numeroso ha sido el de los </a:t>
            </a:r>
            <a:r>
              <a:rPr lang="es-ES" b="1" i="1" dirty="0">
                <a:latin typeface="+mj-lt"/>
              </a:rPr>
              <a:t>Crustáceos </a:t>
            </a:r>
            <a:r>
              <a:rPr lang="es-ES" b="1" i="1" dirty="0" err="1" smtClean="0">
                <a:latin typeface="+mj-lt"/>
              </a:rPr>
              <a:t>Amphípodos</a:t>
            </a:r>
            <a:r>
              <a:rPr lang="es-ES" b="1" i="1" dirty="0" smtClean="0">
                <a:latin typeface="+mj-lt"/>
              </a:rPr>
              <a:t>, y dentro de estos, los </a:t>
            </a:r>
            <a:r>
              <a:rPr lang="es-ES" b="1" i="1" dirty="0" err="1" smtClean="0">
                <a:latin typeface="+mj-lt"/>
              </a:rPr>
              <a:t>Gammaridos</a:t>
            </a:r>
            <a:r>
              <a:rPr lang="es-ES" b="1" i="1" dirty="0" smtClean="0">
                <a:latin typeface="+mj-lt"/>
              </a:rPr>
              <a:t>.</a:t>
            </a:r>
            <a:endParaRPr lang="es-ES" dirty="0">
              <a:latin typeface="+mj-lt"/>
            </a:endParaRPr>
          </a:p>
          <a:p>
            <a:pPr algn="just"/>
            <a:r>
              <a:rPr lang="es-ES" dirty="0">
                <a:latin typeface="+mj-lt"/>
              </a:rPr>
              <a:t> </a:t>
            </a:r>
          </a:p>
          <a:p>
            <a:pPr algn="just"/>
            <a:r>
              <a:rPr lang="es-ES" dirty="0">
                <a:latin typeface="+mj-lt"/>
              </a:rPr>
              <a:t>-En las cubetas de los </a:t>
            </a:r>
            <a:r>
              <a:rPr lang="es-ES" dirty="0" err="1">
                <a:latin typeface="+mj-lt"/>
              </a:rPr>
              <a:t>intermareales</a:t>
            </a:r>
            <a:r>
              <a:rPr lang="es-ES" dirty="0">
                <a:latin typeface="+mj-lt"/>
              </a:rPr>
              <a:t> de mayor </a:t>
            </a:r>
            <a:r>
              <a:rPr lang="es-ES" dirty="0" smtClean="0">
                <a:latin typeface="+mj-lt"/>
              </a:rPr>
              <a:t>estrés </a:t>
            </a:r>
            <a:r>
              <a:rPr lang="es-ES" dirty="0">
                <a:latin typeface="+mj-lt"/>
              </a:rPr>
              <a:t>(más alejadas de la línea de mareas y por tanto que quedan más tiempo sin agua expuestas a la </a:t>
            </a:r>
            <a:r>
              <a:rPr lang="es-ES" dirty="0" smtClean="0">
                <a:latin typeface="+mj-lt"/>
              </a:rPr>
              <a:t>desecación) </a:t>
            </a:r>
            <a:r>
              <a:rPr lang="es-ES" dirty="0">
                <a:latin typeface="+mj-lt"/>
              </a:rPr>
              <a:t>hemos observado una menor diversidad de especies , siendo especialmente numerosa y a veces única   en la cubeta, </a:t>
            </a:r>
            <a:r>
              <a:rPr lang="es-ES" b="1" i="1" dirty="0" err="1">
                <a:latin typeface="+mj-lt"/>
              </a:rPr>
              <a:t>Enteromorpha</a:t>
            </a:r>
            <a:r>
              <a:rPr lang="es-ES" b="1" i="1" dirty="0">
                <a:latin typeface="+mj-lt"/>
              </a:rPr>
              <a:t> </a:t>
            </a:r>
            <a:r>
              <a:rPr lang="es-ES" b="1" i="1" dirty="0" err="1">
                <a:latin typeface="+mj-lt"/>
              </a:rPr>
              <a:t>sp</a:t>
            </a:r>
            <a:r>
              <a:rPr lang="es-ES" dirty="0">
                <a:latin typeface="+mj-lt"/>
              </a:rPr>
              <a:t>. Podemos observarlo en las siguiente </a:t>
            </a:r>
            <a:r>
              <a:rPr lang="es-ES" dirty="0" smtClean="0">
                <a:latin typeface="+mj-lt"/>
              </a:rPr>
              <a:t>imágenes:</a:t>
            </a:r>
            <a:endParaRPr lang="es-ES" dirty="0">
              <a:latin typeface="+mj-lt"/>
            </a:endParaRPr>
          </a:p>
          <a:p>
            <a:endParaRPr lang="es-ES" dirty="0">
              <a:latin typeface="+mj-lt"/>
            </a:endParaRPr>
          </a:p>
        </p:txBody>
      </p:sp>
      <p:sp>
        <p:nvSpPr>
          <p:cNvPr id="3" name="2 Rectángulo"/>
          <p:cNvSpPr/>
          <p:nvPr/>
        </p:nvSpPr>
        <p:spPr>
          <a:xfrm>
            <a:off x="214282" y="428604"/>
            <a:ext cx="8643998" cy="923330"/>
          </a:xfrm>
          <a:prstGeom prst="rect">
            <a:avLst/>
          </a:prstGeom>
          <a:noFill/>
        </p:spPr>
        <p:txBody>
          <a:bodyPr wrap="square" lIns="91440" tIns="45720" rIns="91440" bIns="45720">
            <a:spAutoFit/>
          </a:bodyPr>
          <a:lstStyle/>
          <a:p>
            <a:pPr algn="ct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CONCLUSIONES</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319720" y="4221088"/>
            <a:ext cx="3505200" cy="2459866"/>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3"/>
          <p:cNvSpPr>
            <a:spLocks noChangeArrowheads="1"/>
          </p:cNvSpPr>
          <p:nvPr/>
        </p:nvSpPr>
        <p:spPr bwMode="auto">
          <a:xfrm>
            <a:off x="3420144" y="5949280"/>
            <a:ext cx="2019300" cy="3429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Arial" pitchFamily="34" charset="0"/>
              </a:rPr>
              <a:t>Cinturón de Corallina elongata</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0 Imagen"/>
          <p:cNvPicPr/>
          <p:nvPr/>
        </p:nvPicPr>
        <p:blipFill rotWithShape="1">
          <a:blip r:embed="rId3" cstate="print">
            <a:extLst>
              <a:ext uri="{28A0092B-C50C-407E-A947-70E740481C1C}">
                <a14:useLocalDpi xmlns:a14="http://schemas.microsoft.com/office/drawing/2010/main" val="0"/>
              </a:ext>
            </a:extLst>
          </a:blip>
          <a:srcRect t="6269"/>
          <a:stretch/>
        </p:blipFill>
        <p:spPr bwMode="auto">
          <a:xfrm>
            <a:off x="5076056" y="4070684"/>
            <a:ext cx="2130802" cy="1585144"/>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8" name="9 Imagen" descr="IMG-20130404-WA0006.jpg"/>
          <p:cNvPicPr/>
          <p:nvPr/>
        </p:nvPicPr>
        <p:blipFill>
          <a:blip r:embed="rId4" cstate="print"/>
          <a:stretch>
            <a:fillRect/>
          </a:stretch>
        </p:blipFill>
        <p:spPr>
          <a:xfrm>
            <a:off x="6948264" y="5082505"/>
            <a:ext cx="2047690" cy="1598449"/>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ctangle 2"/>
          <p:cNvSpPr>
            <a:spLocks noChangeArrowheads="1"/>
          </p:cNvSpPr>
          <p:nvPr/>
        </p:nvSpPr>
        <p:spPr bwMode="auto">
          <a:xfrm>
            <a:off x="3203848" y="4725144"/>
            <a:ext cx="1655912" cy="2762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sz="1100" b="0" i="0" u="none" strike="noStrike" cap="none" normalizeH="0" baseline="0" dirty="0" smtClean="0">
                <a:ln>
                  <a:noFill/>
                </a:ln>
                <a:solidFill>
                  <a:schemeClr val="tx1"/>
                </a:solidFill>
                <a:effectLst/>
                <a:latin typeface="Calibri" pitchFamily="34" charset="0"/>
                <a:cs typeface="Arial" pitchFamily="34" charset="0"/>
              </a:rPr>
              <a:t>Cinturón de </a:t>
            </a:r>
            <a:r>
              <a:rPr kumimoji="0" lang="es-ES" sz="1100" b="0" i="0" u="none" strike="noStrike" cap="none" normalizeH="0" baseline="0" dirty="0" err="1" smtClean="0">
                <a:ln>
                  <a:noFill/>
                </a:ln>
                <a:solidFill>
                  <a:schemeClr val="tx1"/>
                </a:solidFill>
                <a:effectLst/>
                <a:latin typeface="Calibri" pitchFamily="34" charset="0"/>
                <a:cs typeface="Arial" pitchFamily="34" charset="0"/>
              </a:rPr>
              <a:t>Fucus</a:t>
            </a:r>
            <a:r>
              <a:rPr kumimoji="0" lang="es-ES" sz="1100" b="0" i="0" u="none" strike="noStrike" cap="none" normalizeH="0" baseline="0" dirty="0" smtClean="0">
                <a:ln>
                  <a:noFill/>
                </a:ln>
                <a:solidFill>
                  <a:schemeClr val="tx1"/>
                </a:solidFill>
                <a:effectLst/>
                <a:latin typeface="Calibri" pitchFamily="34" charset="0"/>
                <a:cs typeface="Arial" pitchFamily="34" charset="0"/>
              </a:rPr>
              <a:t> </a:t>
            </a:r>
            <a:r>
              <a:rPr lang="es-ES" sz="1100" dirty="0" err="1">
                <a:latin typeface="Calibri" pitchFamily="34" charset="0"/>
                <a:cs typeface="Arial" pitchFamily="34" charset="0"/>
              </a:rPr>
              <a:t>s</a:t>
            </a:r>
            <a:r>
              <a:rPr kumimoji="0" lang="es-ES" sz="1100" b="0" i="0" u="none" strike="noStrike" cap="none" normalizeH="0" baseline="0" dirty="0" err="1" smtClean="0">
                <a:ln>
                  <a:noFill/>
                </a:ln>
                <a:solidFill>
                  <a:schemeClr val="tx1"/>
                </a:solidFill>
                <a:effectLst/>
                <a:latin typeface="Calibri" pitchFamily="34" charset="0"/>
                <a:cs typeface="Arial" pitchFamily="34" charset="0"/>
              </a:rPr>
              <a:t>piralis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65944345"/>
      </p:ext>
    </p:extLst>
  </p:cSld>
  <p:clrMapOvr>
    <a:masterClrMapping/>
  </p:clrMapOvr>
  <mc:AlternateContent xmlns:mc="http://schemas.openxmlformats.org/markup-compatibility/2006" xmlns:p14="http://schemas.microsoft.com/office/powerpoint/2010/main">
    <mc:Choice Requires="p14">
      <p:transition spd="slow" p14:dur="2000" advTm="6807"/>
    </mc:Choice>
    <mc:Fallback xmlns="">
      <p:transition spd="slow" advTm="6807"/>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encrypted-tbn2.gstatic.com/images?q=tbn:ANd9GcRH1gx3CB-AArjv0rzlsxqxIA8qLR55lHXw7xZKaR0grZsntBms"/>
          <p:cNvPicPr>
            <a:picLocks noChangeAspect="1" noChangeArrowheads="1"/>
          </p:cNvPicPr>
          <p:nvPr/>
        </p:nvPicPr>
        <p:blipFill>
          <a:blip r:embed="rId2"/>
          <a:srcRect/>
          <a:stretch>
            <a:fillRect/>
          </a:stretch>
        </p:blipFill>
        <p:spPr bwMode="auto">
          <a:xfrm>
            <a:off x="6355720" y="1988840"/>
            <a:ext cx="2788279" cy="2448272"/>
          </a:xfrm>
          <a:prstGeom prst="rect">
            <a:avLst/>
          </a:prstGeom>
          <a:noFill/>
        </p:spPr>
      </p:pic>
      <p:sp>
        <p:nvSpPr>
          <p:cNvPr id="2" name="1 Rectángulo"/>
          <p:cNvSpPr/>
          <p:nvPr/>
        </p:nvSpPr>
        <p:spPr>
          <a:xfrm>
            <a:off x="2143108" y="428604"/>
            <a:ext cx="4262705" cy="923330"/>
          </a:xfrm>
          <a:prstGeom prst="rect">
            <a:avLst/>
          </a:prstGeom>
          <a:noFill/>
        </p:spPr>
        <p:txBody>
          <a:bodyPr wrap="none" lIns="91440" tIns="45720" rIns="91440" bIns="45720">
            <a:spAutoFit/>
          </a:bodyPr>
          <a:lstStyle/>
          <a:p>
            <a:pPr algn="ctr"/>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BIBLIOGRAFIA</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3" name="2 Rectángulo"/>
          <p:cNvSpPr/>
          <p:nvPr/>
        </p:nvSpPr>
        <p:spPr>
          <a:xfrm>
            <a:off x="214282" y="1225689"/>
            <a:ext cx="6000792" cy="535531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dirty="0" smtClean="0"/>
              <a:t>	</a:t>
            </a:r>
            <a:r>
              <a:rPr lang="es-ES" b="1" i="1" dirty="0"/>
              <a:t>	</a:t>
            </a:r>
            <a:endParaRPr lang="es-ES" dirty="0"/>
          </a:p>
          <a:p>
            <a:r>
              <a:rPr lang="es-ES" dirty="0">
                <a:latin typeface="+mj-lt"/>
              </a:rPr>
              <a:t>El ecosistema marino </a:t>
            </a:r>
            <a:r>
              <a:rPr lang="es-ES" dirty="0" err="1">
                <a:latin typeface="+mj-lt"/>
              </a:rPr>
              <a:t>mediterráneo.Guia</a:t>
            </a:r>
            <a:r>
              <a:rPr lang="es-ES" dirty="0">
                <a:latin typeface="+mj-lt"/>
              </a:rPr>
              <a:t> de su flora y su </a:t>
            </a:r>
            <a:r>
              <a:rPr lang="es-ES" dirty="0" err="1">
                <a:latin typeface="+mj-lt"/>
              </a:rPr>
              <a:t>fauna.Autor:Juan</a:t>
            </a:r>
            <a:r>
              <a:rPr lang="es-ES" dirty="0">
                <a:latin typeface="+mj-lt"/>
              </a:rPr>
              <a:t> Carlos </a:t>
            </a:r>
            <a:r>
              <a:rPr lang="es-ES" dirty="0" err="1">
                <a:latin typeface="+mj-lt"/>
              </a:rPr>
              <a:t>Calvin.Edición</a:t>
            </a:r>
            <a:r>
              <a:rPr lang="es-ES" dirty="0">
                <a:latin typeface="+mj-lt"/>
              </a:rPr>
              <a:t> Juan Carlos </a:t>
            </a:r>
            <a:r>
              <a:rPr lang="es-ES" dirty="0" err="1">
                <a:latin typeface="+mj-lt"/>
              </a:rPr>
              <a:t>Calvin.Apartadodo</a:t>
            </a:r>
            <a:r>
              <a:rPr lang="es-ES" dirty="0">
                <a:latin typeface="+mj-lt"/>
              </a:rPr>
              <a:t> nº 2103.30.008 Murcia.</a:t>
            </a:r>
          </a:p>
          <a:p>
            <a:r>
              <a:rPr lang="es-ES" dirty="0">
                <a:latin typeface="+mj-lt"/>
              </a:rPr>
              <a:t>Moluscos y caracoles de los mares del mundo. Aspecto, distribución y sistemática. Autor: </a:t>
            </a:r>
            <a:r>
              <a:rPr lang="es-ES" dirty="0" err="1">
                <a:latin typeface="+mj-lt"/>
              </a:rPr>
              <a:t>GertLindner</a:t>
            </a:r>
            <a:r>
              <a:rPr lang="es-ES" dirty="0">
                <a:latin typeface="+mj-lt"/>
              </a:rPr>
              <a:t>. Ed Omega</a:t>
            </a:r>
          </a:p>
          <a:p>
            <a:r>
              <a:rPr lang="es-ES" dirty="0">
                <a:latin typeface="+mj-lt"/>
              </a:rPr>
              <a:t>Guía de campo de las plantas sin </a:t>
            </a:r>
            <a:r>
              <a:rPr lang="es-ES" dirty="0" err="1">
                <a:latin typeface="+mj-lt"/>
              </a:rPr>
              <a:t>flores.Autores:FranckH.Brightman.IlustracionesB.E.Nicholson.Ed</a:t>
            </a:r>
            <a:r>
              <a:rPr lang="es-ES" dirty="0">
                <a:latin typeface="+mj-lt"/>
              </a:rPr>
              <a:t> Omega</a:t>
            </a:r>
          </a:p>
          <a:p>
            <a:r>
              <a:rPr lang="es-ES" dirty="0">
                <a:latin typeface="+mj-lt"/>
              </a:rPr>
              <a:t>Itinerario natural por el litoral de </a:t>
            </a:r>
            <a:r>
              <a:rPr lang="es-ES" dirty="0" err="1">
                <a:latin typeface="+mj-lt"/>
              </a:rPr>
              <a:t>Algeciras:Getares-CalaArena.Autor:Orlando</a:t>
            </a:r>
            <a:r>
              <a:rPr lang="es-ES" dirty="0">
                <a:latin typeface="+mj-lt"/>
              </a:rPr>
              <a:t> </a:t>
            </a:r>
            <a:r>
              <a:rPr lang="es-ES" dirty="0" err="1">
                <a:latin typeface="+mj-lt"/>
              </a:rPr>
              <a:t>Garzon</a:t>
            </a:r>
            <a:r>
              <a:rPr lang="es-ES" dirty="0">
                <a:latin typeface="+mj-lt"/>
              </a:rPr>
              <a:t> </a:t>
            </a:r>
            <a:r>
              <a:rPr lang="es-ES" dirty="0" err="1">
                <a:latin typeface="+mj-lt"/>
              </a:rPr>
              <a:t>Gomez.EdExcmo.Ayto.de</a:t>
            </a:r>
            <a:r>
              <a:rPr lang="es-ES" dirty="0">
                <a:latin typeface="+mj-lt"/>
              </a:rPr>
              <a:t> Algeciras.</a:t>
            </a:r>
          </a:p>
          <a:p>
            <a:r>
              <a:rPr lang="es-ES" dirty="0" err="1">
                <a:latin typeface="+mj-lt"/>
              </a:rPr>
              <a:t>Biotal</a:t>
            </a:r>
            <a:r>
              <a:rPr lang="es-ES" dirty="0">
                <a:latin typeface="+mj-lt"/>
              </a:rPr>
              <a:t> litoral y vigilancia ambiental en las </a:t>
            </a:r>
            <a:r>
              <a:rPr lang="es-ES" dirty="0" err="1">
                <a:latin typeface="+mj-lt"/>
              </a:rPr>
              <a:t>Areas</a:t>
            </a:r>
            <a:r>
              <a:rPr lang="es-ES" dirty="0">
                <a:latin typeface="+mj-lt"/>
              </a:rPr>
              <a:t> Marinas </a:t>
            </a:r>
            <a:r>
              <a:rPr lang="es-ES" dirty="0" err="1">
                <a:latin typeface="+mj-lt"/>
              </a:rPr>
              <a:t>Protegidas.Autor:Jose</a:t>
            </a:r>
            <a:r>
              <a:rPr lang="es-ES" dirty="0">
                <a:latin typeface="+mj-lt"/>
              </a:rPr>
              <a:t> Carlos </a:t>
            </a:r>
            <a:r>
              <a:rPr lang="es-ES" dirty="0" err="1">
                <a:latin typeface="+mj-lt"/>
              </a:rPr>
              <a:t>Garcia</a:t>
            </a:r>
            <a:r>
              <a:rPr lang="es-ES" dirty="0">
                <a:latin typeface="+mj-lt"/>
              </a:rPr>
              <a:t> </a:t>
            </a:r>
            <a:r>
              <a:rPr lang="es-ES" dirty="0" err="1">
                <a:latin typeface="+mj-lt"/>
              </a:rPr>
              <a:t>Gomez.Ed.:Junta</a:t>
            </a:r>
            <a:r>
              <a:rPr lang="es-ES" dirty="0">
                <a:latin typeface="+mj-lt"/>
              </a:rPr>
              <a:t> de Andalucía .Consejería de Medio Ambiente.</a:t>
            </a:r>
          </a:p>
          <a:p>
            <a:r>
              <a:rPr lang="es-ES" dirty="0">
                <a:latin typeface="+mj-lt"/>
              </a:rPr>
              <a:t>Bucear en el último confín de </a:t>
            </a:r>
            <a:r>
              <a:rPr lang="es-ES" dirty="0" err="1">
                <a:latin typeface="+mj-lt"/>
              </a:rPr>
              <a:t>Europa,La</a:t>
            </a:r>
            <a:r>
              <a:rPr lang="es-ES" dirty="0">
                <a:latin typeface="+mj-lt"/>
              </a:rPr>
              <a:t> Isla de tarifa</a:t>
            </a:r>
            <a:r>
              <a:rPr lang="es-ES" dirty="0" smtClean="0">
                <a:latin typeface="+mj-lt"/>
              </a:rPr>
              <a:t>.</a:t>
            </a:r>
          </a:p>
          <a:p>
            <a:r>
              <a:rPr lang="es-ES" dirty="0" smtClean="0">
                <a:latin typeface="+mj-lt"/>
              </a:rPr>
              <a:t>Autores</a:t>
            </a:r>
            <a:r>
              <a:rPr lang="es-ES" dirty="0">
                <a:latin typeface="+mj-lt"/>
              </a:rPr>
              <a:t>: </a:t>
            </a:r>
            <a:r>
              <a:rPr lang="es-ES" dirty="0" err="1">
                <a:latin typeface="+mj-lt"/>
              </a:rPr>
              <a:t>Jose</a:t>
            </a:r>
            <a:r>
              <a:rPr lang="es-ES" dirty="0">
                <a:latin typeface="+mj-lt"/>
              </a:rPr>
              <a:t> Carlos García Gómez y Salvador </a:t>
            </a:r>
            <a:r>
              <a:rPr lang="es-ES" dirty="0" err="1">
                <a:latin typeface="+mj-lt"/>
              </a:rPr>
              <a:t>Magariño</a:t>
            </a:r>
            <a:r>
              <a:rPr lang="es-ES" dirty="0">
                <a:latin typeface="+mj-lt"/>
              </a:rPr>
              <a:t> </a:t>
            </a:r>
            <a:r>
              <a:rPr lang="es-ES" dirty="0" err="1">
                <a:latin typeface="+mj-lt"/>
              </a:rPr>
              <a:t>Rubio.Ed</a:t>
            </a:r>
            <a:r>
              <a:rPr lang="es-ES" dirty="0">
                <a:latin typeface="+mj-lt"/>
              </a:rPr>
              <a:t>.: Instituto de Estudios </a:t>
            </a:r>
            <a:r>
              <a:rPr lang="es-ES" dirty="0" err="1">
                <a:latin typeface="+mj-lt"/>
              </a:rPr>
              <a:t>Campogibraltareños</a:t>
            </a:r>
            <a:r>
              <a:rPr lang="es-ES" dirty="0" smtClean="0"/>
              <a:t>.</a:t>
            </a:r>
          </a:p>
        </p:txBody>
      </p:sp>
    </p:spTree>
  </p:cSld>
  <p:clrMapOvr>
    <a:masterClrMapping/>
  </p:clrMapOvr>
  <mc:AlternateContent xmlns:mc="http://schemas.openxmlformats.org/markup-compatibility/2006" xmlns:p14="http://schemas.microsoft.com/office/powerpoint/2010/main">
    <mc:Choice Requires="p14">
      <p:transition spd="slow" p14:dur="2000" advTm="5934"/>
    </mc:Choice>
    <mc:Fallback xmlns="">
      <p:transition spd="slow" advTm="593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71736" y="357166"/>
            <a:ext cx="3711273" cy="923330"/>
          </a:xfrm>
          <a:prstGeom prst="rect">
            <a:avLst/>
          </a:prstGeom>
          <a:noFill/>
        </p:spPr>
        <p:txBody>
          <a:bodyPr wrap="none" lIns="91440" tIns="45720" rIns="91440" bIns="45720">
            <a:spAutoFit/>
          </a:bodyPr>
          <a:lstStyle/>
          <a:p>
            <a:pPr algn="ct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WEBGRAFIA</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3" name="2 Rectángulo"/>
          <p:cNvSpPr/>
          <p:nvPr/>
        </p:nvSpPr>
        <p:spPr>
          <a:xfrm>
            <a:off x="683568" y="1280494"/>
            <a:ext cx="7704856" cy="5016758"/>
          </a:xfrm>
          <a:prstGeom prst="rect">
            <a:avLst/>
          </a:prstGeom>
        </p:spPr>
        <p:txBody>
          <a:bodyPr wrap="square">
            <a:spAutoFit/>
          </a:bodyPr>
          <a:lstStyle/>
          <a:p>
            <a:r>
              <a:rPr lang="es-ES" sz="2000" dirty="0">
                <a:solidFill>
                  <a:schemeClr val="tx1">
                    <a:lumMod val="75000"/>
                  </a:schemeClr>
                </a:solidFill>
                <a:latin typeface="+mj-lt"/>
              </a:rPr>
              <a:t>http://es.wikipedia.org/wiki/Parque_natural_del_Estrecho</a:t>
            </a:r>
          </a:p>
          <a:p>
            <a:r>
              <a:rPr lang="es-ES" sz="2000" dirty="0">
                <a:solidFill>
                  <a:schemeClr val="tx1">
                    <a:lumMod val="75000"/>
                  </a:schemeClr>
                </a:solidFill>
                <a:latin typeface="+mj-lt"/>
              </a:rPr>
              <a:t>http://212.170.242.245/IECG/doc/revistas/28_ARTICULO_35.pdf</a:t>
            </a:r>
          </a:p>
          <a:p>
            <a:r>
              <a:rPr lang="es-ES" sz="2000" dirty="0">
                <a:solidFill>
                  <a:schemeClr val="tx1">
                    <a:lumMod val="75000"/>
                  </a:schemeClr>
                </a:solidFill>
                <a:latin typeface="+mj-lt"/>
              </a:rPr>
              <a:t>http://personal.us.es/jmguerra/guion.pdf</a:t>
            </a:r>
          </a:p>
          <a:p>
            <a:r>
              <a:rPr lang="es-ES" sz="2000" dirty="0">
                <a:solidFill>
                  <a:schemeClr val="tx1">
                    <a:lumMod val="75000"/>
                  </a:schemeClr>
                </a:solidFill>
                <a:latin typeface="+mj-lt"/>
              </a:rPr>
              <a:t>http://personal.us.es/jmguerra/enlaces.htm</a:t>
            </a:r>
          </a:p>
          <a:p>
            <a:r>
              <a:rPr lang="es-ES" sz="2000" dirty="0">
                <a:solidFill>
                  <a:schemeClr val="tx1">
                    <a:lumMod val="75000"/>
                  </a:schemeClr>
                </a:solidFill>
                <a:latin typeface="+mj-lt"/>
              </a:rPr>
              <a:t>http://es.wikipedia.org/wiki/Amphipoda</a:t>
            </a:r>
          </a:p>
          <a:p>
            <a:r>
              <a:rPr lang="es-ES" sz="2000" dirty="0">
                <a:solidFill>
                  <a:schemeClr val="tx1">
                    <a:lumMod val="75000"/>
                  </a:schemeClr>
                </a:solidFill>
                <a:latin typeface="+mj-lt"/>
              </a:rPr>
              <a:t>http://personal.us.es/jmguerra/pdfs/pdf77.pdf</a:t>
            </a:r>
          </a:p>
          <a:p>
            <a:r>
              <a:rPr lang="es-ES" sz="2000" dirty="0">
                <a:solidFill>
                  <a:schemeClr val="tx1">
                    <a:lumMod val="75000"/>
                  </a:schemeClr>
                </a:solidFill>
                <a:latin typeface="+mj-lt"/>
              </a:rPr>
              <a:t>http://www.fyboa.uma.es</a:t>
            </a:r>
          </a:p>
          <a:p>
            <a:r>
              <a:rPr lang="es-ES" sz="2000" dirty="0">
                <a:solidFill>
                  <a:schemeClr val="tx1">
                    <a:lumMod val="75000"/>
                  </a:schemeClr>
                </a:solidFill>
                <a:latin typeface="+mj-lt"/>
              </a:rPr>
              <a:t>http://www.phytostress.wordpress.com</a:t>
            </a:r>
          </a:p>
          <a:p>
            <a:r>
              <a:rPr lang="es-ES" sz="2000" dirty="0">
                <a:solidFill>
                  <a:schemeClr val="tx1">
                    <a:lumMod val="75000"/>
                  </a:schemeClr>
                </a:solidFill>
                <a:latin typeface="+mj-lt"/>
              </a:rPr>
              <a:t>http://webpersonal.uma.es/de/gordillo</a:t>
            </a:r>
          </a:p>
          <a:p>
            <a:r>
              <a:rPr lang="es-ES" sz="2000" dirty="0">
                <a:solidFill>
                  <a:schemeClr val="tx1">
                    <a:lumMod val="75000"/>
                  </a:schemeClr>
                </a:solidFill>
                <a:latin typeface="+mj-lt"/>
              </a:rPr>
              <a:t>http://ublogs.uma.es/charran</a:t>
            </a:r>
          </a:p>
          <a:p>
            <a:r>
              <a:rPr lang="es-ES" sz="2000" dirty="0">
                <a:solidFill>
                  <a:schemeClr val="tx1">
                    <a:lumMod val="75000"/>
                  </a:schemeClr>
                </a:solidFill>
                <a:latin typeface="+mj-lt"/>
              </a:rPr>
              <a:t>http://www.algaebase.org/</a:t>
            </a:r>
          </a:p>
          <a:p>
            <a:r>
              <a:rPr lang="es-ES" sz="2000" dirty="0">
                <a:solidFill>
                  <a:schemeClr val="tx1">
                    <a:lumMod val="75000"/>
                  </a:schemeClr>
                </a:solidFill>
                <a:latin typeface="+mj-lt"/>
              </a:rPr>
              <a:t>http://www.unioviedo.es/bos/Asignaturas/Herbario%20Virtual/Images/</a:t>
            </a:r>
          </a:p>
          <a:p>
            <a:r>
              <a:rPr lang="es-ES" sz="2000" dirty="0">
                <a:solidFill>
                  <a:schemeClr val="tx1">
                    <a:lumMod val="75000"/>
                  </a:schemeClr>
                </a:solidFill>
                <a:latin typeface="+mj-lt"/>
              </a:rPr>
              <a:t>http://www.bioscripts.net/col/Apuntes/Biologia_Marina/TrabajodeBiomarina.pdf</a:t>
            </a:r>
          </a:p>
          <a:p>
            <a:r>
              <a:rPr lang="es-ES" sz="2000" dirty="0">
                <a:solidFill>
                  <a:schemeClr val="tx1">
                    <a:lumMod val="75000"/>
                  </a:schemeClr>
                </a:solidFill>
                <a:latin typeface="+mj-lt"/>
              </a:rPr>
              <a:t>http://mancomunidadcg.org/IECG/doc/revistas/28_ARTICULO_35.pdf</a:t>
            </a:r>
          </a:p>
          <a:p>
            <a:r>
              <a:rPr lang="es-ES" sz="2000" dirty="0">
                <a:solidFill>
                  <a:schemeClr val="tx1">
                    <a:lumMod val="75000"/>
                  </a:schemeClr>
                </a:solidFill>
                <a:latin typeface="+mj-lt"/>
              </a:rPr>
              <a:t> </a:t>
            </a:r>
          </a:p>
        </p:txBody>
      </p:sp>
    </p:spTree>
  </p:cSld>
  <p:clrMapOvr>
    <a:masterClrMapping/>
  </p:clrMapOvr>
  <mc:AlternateContent xmlns:mc="http://schemas.openxmlformats.org/markup-compatibility/2006" xmlns:p14="http://schemas.microsoft.com/office/powerpoint/2010/main">
    <mc:Choice Requires="p14">
      <p:transition spd="slow" p14:dur="2000" advTm="6379"/>
    </mc:Choice>
    <mc:Fallback xmlns="">
      <p:transition spd="slow" advTm="637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CONTACTOS CON PERSONAS Y ENTIDADES</a:t>
            </a:r>
            <a:r>
              <a:rPr lang="es-E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s-E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es-ES" sz="3600" dirty="0"/>
          </a:p>
        </p:txBody>
      </p:sp>
      <p:sp>
        <p:nvSpPr>
          <p:cNvPr id="4" name="3 Rectángulo"/>
          <p:cNvSpPr/>
          <p:nvPr/>
        </p:nvSpPr>
        <p:spPr>
          <a:xfrm>
            <a:off x="539552" y="2136339"/>
            <a:ext cx="8136904" cy="3785652"/>
          </a:xfrm>
          <a:prstGeom prst="rect">
            <a:avLst/>
          </a:prstGeom>
        </p:spPr>
        <p:txBody>
          <a:bodyPr wrap="square">
            <a:spAutoFit/>
          </a:bodyPr>
          <a:lstStyle/>
          <a:p>
            <a:pPr algn="just"/>
            <a:r>
              <a:rPr lang="es-ES" sz="2400" dirty="0" err="1">
                <a:latin typeface="+mj-lt"/>
              </a:rPr>
              <a:t>Maria</a:t>
            </a:r>
            <a:r>
              <a:rPr lang="es-ES" sz="2400" dirty="0">
                <a:latin typeface="+mj-lt"/>
              </a:rPr>
              <a:t> Segovia. Departamento de </a:t>
            </a:r>
            <a:r>
              <a:rPr lang="es-ES" sz="2400" dirty="0" err="1">
                <a:latin typeface="+mj-lt"/>
              </a:rPr>
              <a:t>Ecologia</a:t>
            </a:r>
            <a:r>
              <a:rPr lang="es-ES" sz="2400" dirty="0">
                <a:latin typeface="+mj-lt"/>
              </a:rPr>
              <a:t>. Facultad de Ciencias de la U .de Málaga.</a:t>
            </a:r>
            <a:r>
              <a:rPr lang="es-ES" sz="2400" u="sng" dirty="0">
                <a:latin typeface="+mj-lt"/>
              </a:rPr>
              <a:t>segovia@uma.es</a:t>
            </a:r>
            <a:endParaRPr lang="es-ES" sz="2400" dirty="0">
              <a:latin typeface="+mj-lt"/>
            </a:endParaRPr>
          </a:p>
          <a:p>
            <a:pPr algn="just"/>
            <a:r>
              <a:rPr lang="es-ES" sz="2400" dirty="0">
                <a:latin typeface="+mj-lt"/>
              </a:rPr>
              <a:t>Fran J. L. </a:t>
            </a:r>
            <a:r>
              <a:rPr lang="es-ES" sz="2400" dirty="0" err="1">
                <a:latin typeface="+mj-lt"/>
              </a:rPr>
              <a:t>Gordillo.Dep.Ecologia.Facultad</a:t>
            </a:r>
            <a:r>
              <a:rPr lang="es-ES" sz="2400" dirty="0">
                <a:latin typeface="+mj-lt"/>
              </a:rPr>
              <a:t> de </a:t>
            </a:r>
            <a:r>
              <a:rPr lang="es-ES" sz="2400" dirty="0" err="1">
                <a:latin typeface="+mj-lt"/>
              </a:rPr>
              <a:t>Ciencias.Universidad</a:t>
            </a:r>
            <a:r>
              <a:rPr lang="es-ES" sz="2400" dirty="0">
                <a:latin typeface="+mj-lt"/>
              </a:rPr>
              <a:t> </a:t>
            </a:r>
            <a:r>
              <a:rPr lang="es-ES" sz="2400" dirty="0" smtClean="0">
                <a:latin typeface="+mj-lt"/>
              </a:rPr>
              <a:t>de </a:t>
            </a:r>
            <a:r>
              <a:rPr lang="es-ES" sz="2400" dirty="0" err="1" smtClean="0">
                <a:latin typeface="+mj-lt"/>
              </a:rPr>
              <a:t>Malaga</a:t>
            </a:r>
            <a:r>
              <a:rPr lang="es-ES" sz="2400" dirty="0">
                <a:latin typeface="+mj-lt"/>
              </a:rPr>
              <a:t/>
            </a:r>
            <a:br>
              <a:rPr lang="es-ES" sz="2400" dirty="0">
                <a:latin typeface="+mj-lt"/>
              </a:rPr>
            </a:br>
            <a:r>
              <a:rPr lang="es-ES" sz="2400" u="sng" dirty="0">
                <a:latin typeface="+mj-lt"/>
              </a:rPr>
              <a:t>gordillo@uma.es</a:t>
            </a:r>
            <a:endParaRPr lang="es-ES" sz="2400" dirty="0">
              <a:latin typeface="+mj-lt"/>
            </a:endParaRPr>
          </a:p>
          <a:p>
            <a:pPr algn="just"/>
            <a:r>
              <a:rPr lang="es-ES" sz="2400" dirty="0">
                <a:latin typeface="+mj-lt"/>
              </a:rPr>
              <a:t>Emilio </a:t>
            </a:r>
            <a:r>
              <a:rPr lang="es-ES" sz="2400" dirty="0" err="1" smtClean="0">
                <a:latin typeface="+mj-lt"/>
              </a:rPr>
              <a:t>Garcia</a:t>
            </a:r>
            <a:r>
              <a:rPr lang="es-ES" sz="2400" dirty="0" smtClean="0">
                <a:latin typeface="+mj-lt"/>
              </a:rPr>
              <a:t>  </a:t>
            </a:r>
            <a:r>
              <a:rPr lang="es-ES" sz="2400" dirty="0" err="1" smtClean="0">
                <a:latin typeface="+mj-lt"/>
              </a:rPr>
              <a:t>Adiego.Laboratorio</a:t>
            </a:r>
            <a:r>
              <a:rPr lang="es-ES" sz="2400" dirty="0" smtClean="0">
                <a:latin typeface="+mj-lt"/>
              </a:rPr>
              <a:t> </a:t>
            </a:r>
            <a:r>
              <a:rPr lang="es-ES" sz="2400" dirty="0">
                <a:latin typeface="+mj-lt"/>
              </a:rPr>
              <a:t>VCC de </a:t>
            </a:r>
            <a:r>
              <a:rPr lang="es-ES" sz="2400" dirty="0" err="1">
                <a:latin typeface="+mj-lt"/>
              </a:rPr>
              <a:t>Palmones</a:t>
            </a:r>
            <a:r>
              <a:rPr lang="es-ES" sz="2400" dirty="0" smtClean="0">
                <a:latin typeface="+mj-lt"/>
              </a:rPr>
              <a:t>. Agencia </a:t>
            </a:r>
            <a:r>
              <a:rPr lang="es-ES" sz="2400" dirty="0">
                <a:latin typeface="+mj-lt"/>
              </a:rPr>
              <a:t>del Medio Ambiente y </a:t>
            </a:r>
            <a:r>
              <a:rPr lang="es-ES" sz="2400" dirty="0" smtClean="0">
                <a:latin typeface="+mj-lt"/>
              </a:rPr>
              <a:t>Agua</a:t>
            </a:r>
          </a:p>
          <a:p>
            <a:pPr algn="just"/>
            <a:endParaRPr lang="es-ES" sz="2400" dirty="0">
              <a:latin typeface="+mj-lt"/>
            </a:endParaRPr>
          </a:p>
          <a:p>
            <a:pPr algn="just"/>
            <a:r>
              <a:rPr lang="es-ES" sz="2400" dirty="0" smtClean="0">
                <a:latin typeface="+mj-lt"/>
              </a:rPr>
              <a:t>Ismael </a:t>
            </a:r>
            <a:r>
              <a:rPr lang="es-ES" sz="2400" dirty="0" err="1" smtClean="0">
                <a:latin typeface="+mj-lt"/>
              </a:rPr>
              <a:t>Bermudez</a:t>
            </a:r>
            <a:r>
              <a:rPr lang="es-ES" sz="2400" dirty="0">
                <a:latin typeface="+mj-lt"/>
              </a:rPr>
              <a:t> </a:t>
            </a:r>
            <a:r>
              <a:rPr lang="es-ES" sz="2400" dirty="0" smtClean="0">
                <a:latin typeface="+mj-lt"/>
              </a:rPr>
              <a:t>Chaves, profesor del colegio que nos ayudó en la maquetación de carteles.</a:t>
            </a:r>
          </a:p>
        </p:txBody>
      </p:sp>
    </p:spTree>
    <p:extLst>
      <p:ext uri="{BB962C8B-B14F-4D97-AF65-F5344CB8AC3E}">
        <p14:creationId xmlns:p14="http://schemas.microsoft.com/office/powerpoint/2010/main" val="3639018507"/>
      </p:ext>
    </p:extLst>
  </p:cSld>
  <p:clrMapOvr>
    <a:masterClrMapping/>
  </p:clrMapOvr>
  <mc:AlternateContent xmlns:mc="http://schemas.openxmlformats.org/markup-compatibility/2006" xmlns:p14="http://schemas.microsoft.com/office/powerpoint/2010/main">
    <mc:Choice Requires="p14">
      <p:transition spd="slow" p14:dur="2000" advTm="6765"/>
    </mc:Choice>
    <mc:Fallback xmlns="">
      <p:transition spd="slow" advTm="676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Premios y reconocimientos</a:t>
            </a:r>
            <a:endParaRPr lang="es-ES" dirty="0"/>
          </a:p>
        </p:txBody>
      </p:sp>
      <p:sp>
        <p:nvSpPr>
          <p:cNvPr id="3" name="2 Marcador de contenido"/>
          <p:cNvSpPr>
            <a:spLocks noGrp="1"/>
          </p:cNvSpPr>
          <p:nvPr>
            <p:ph idx="1"/>
          </p:nvPr>
        </p:nvSpPr>
        <p:spPr/>
        <p:txBody>
          <a:bodyPr>
            <a:normAutofit fontScale="92500" lnSpcReduction="10000"/>
          </a:bodyPr>
          <a:lstStyle/>
          <a:p>
            <a:pPr algn="just"/>
            <a:r>
              <a:rPr lang="es-ES" dirty="0" smtClean="0"/>
              <a:t>Premio </a:t>
            </a:r>
            <a:r>
              <a:rPr lang="es-ES" dirty="0" err="1" smtClean="0"/>
              <a:t>Diverciencia</a:t>
            </a:r>
            <a:r>
              <a:rPr lang="es-ES" dirty="0" smtClean="0"/>
              <a:t> a proyectos de </a:t>
            </a:r>
            <a:r>
              <a:rPr lang="es-ES" dirty="0" err="1" smtClean="0"/>
              <a:t>investigacion</a:t>
            </a:r>
            <a:r>
              <a:rPr lang="es-ES" dirty="0" smtClean="0"/>
              <a:t>. Abril 2013.</a:t>
            </a:r>
          </a:p>
          <a:p>
            <a:pPr algn="just"/>
            <a:r>
              <a:rPr lang="es-ES" dirty="0" err="1" smtClean="0"/>
              <a:t>Participacion</a:t>
            </a:r>
            <a:r>
              <a:rPr lang="es-ES" dirty="0" smtClean="0"/>
              <a:t> en la Feria de las Ciencias de Sevilla invitados por la </a:t>
            </a:r>
            <a:r>
              <a:rPr lang="es-ES" dirty="0" err="1" smtClean="0"/>
              <a:t>Fundacion</a:t>
            </a:r>
            <a:r>
              <a:rPr lang="es-ES" dirty="0" smtClean="0"/>
              <a:t> </a:t>
            </a:r>
            <a:r>
              <a:rPr lang="es-ES" dirty="0" err="1" smtClean="0"/>
              <a:t>DesQbre</a:t>
            </a:r>
            <a:r>
              <a:rPr lang="es-ES" dirty="0" smtClean="0"/>
              <a:t>. Mayo 2013</a:t>
            </a:r>
          </a:p>
          <a:p>
            <a:pPr algn="just"/>
            <a:r>
              <a:rPr lang="es-ES" dirty="0" smtClean="0"/>
              <a:t>Primer Premio  en el I Certamen de Jóvenes investigadores “Ciudad de Algeciras” . Junio 2013</a:t>
            </a:r>
          </a:p>
          <a:p>
            <a:pPr algn="just"/>
            <a:r>
              <a:rPr lang="es-ES" dirty="0" smtClean="0"/>
              <a:t>Primer premio en la Categoría de sostenibilidad, en el certamen internacional para países de habla hispana y portuguesa, Ciencia en </a:t>
            </a:r>
            <a:r>
              <a:rPr lang="es-ES" dirty="0" err="1" smtClean="0"/>
              <a:t>Accion,Bilbao</a:t>
            </a:r>
            <a:r>
              <a:rPr lang="es-ES" dirty="0" smtClean="0"/>
              <a:t> .Octubre 2013</a:t>
            </a:r>
            <a:endParaRPr lang="es-ES" dirty="0"/>
          </a:p>
        </p:txBody>
      </p:sp>
    </p:spTree>
    <p:extLst>
      <p:ext uri="{BB962C8B-B14F-4D97-AF65-F5344CB8AC3E}">
        <p14:creationId xmlns:p14="http://schemas.microsoft.com/office/powerpoint/2010/main" val="639017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err="1" smtClean="0"/>
              <a:t>Album</a:t>
            </a:r>
            <a:r>
              <a:rPr lang="es-ES" dirty="0" smtClean="0"/>
              <a:t> de recuerdos….</a:t>
            </a:r>
            <a:endParaRPr lang="es-ES" dirty="0"/>
          </a:p>
        </p:txBody>
      </p:sp>
      <p:pic>
        <p:nvPicPr>
          <p:cNvPr id="1026" name="Picture 2" descr="C:\Users\usuario\Pictures\BILBAO 2013 CIENCIA EN ACCION\IMG_452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196752"/>
            <a:ext cx="3768419" cy="28263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ario\Pictures\FERIA DE LAS CIENCIAS SEVILLA\IMG_27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200200"/>
            <a:ext cx="3331231" cy="2661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uario\Pictures\DIVERCIENCIA 2013\2013-04-12 Diverciencia, Algeciras, primer premio a la investigación, trabajo sobre algas (13) Entrega del premio por parte del alcalde Sr. Landalu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2771224"/>
            <a:ext cx="3096344" cy="206716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uario\Pictures\JORNADAS JOVENES INVESTIGADORES Y COMIDA CIENCIA EN LA CALLE\IMG_30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9779" y="4494944"/>
            <a:ext cx="3060409" cy="22182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uario\Pictures\VIII ENCUENTRO ALUMNADO INVESTIGADOR\IMG_38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4509118"/>
            <a:ext cx="3147966" cy="221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814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a:xfrm>
            <a:off x="457200" y="1340769"/>
            <a:ext cx="8229600" cy="2880320"/>
          </a:xfrm>
        </p:spPr>
        <p:txBody>
          <a:bodyPr/>
          <a:lstStyle/>
          <a:p>
            <a:pPr marL="0" indent="0">
              <a:buNone/>
            </a:pPr>
            <a:endParaRPr lang="es-ES" dirty="0" smtClean="0"/>
          </a:p>
          <a:p>
            <a:pPr algn="ctr"/>
            <a:r>
              <a:rPr lang="es-ES" sz="4000" dirty="0" smtClean="0"/>
              <a:t>!MUCHAS GRACIAS POR VUESTRA ATENCIÓN!</a:t>
            </a:r>
            <a:endParaRPr lang="es-ES" sz="4000" dirty="0"/>
          </a:p>
        </p:txBody>
      </p:sp>
      <p:pic>
        <p:nvPicPr>
          <p:cNvPr id="2050" name="Picture 2" descr="C:\Users\usuario\Pictures\IMG_42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212976"/>
            <a:ext cx="3895080" cy="33190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699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428604"/>
            <a:ext cx="8229600" cy="1143000"/>
          </a:xfrm>
        </p:spPr>
        <p:txBody>
          <a:bodyPr>
            <a:normAutofit fontScale="90000"/>
          </a:bodyPr>
          <a:lstStyle/>
          <a:p>
            <a:pPr algn="ctr"/>
            <a:r>
              <a:rPr lang="es-E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rPr>
              <a:t>INDICE</a:t>
            </a:r>
            <a:endParaRPr lang="es-E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endParaRPr>
          </a:p>
        </p:txBody>
      </p:sp>
      <p:sp>
        <p:nvSpPr>
          <p:cNvPr id="4" name="3 CuadroTexto"/>
          <p:cNvSpPr txBox="1"/>
          <p:nvPr/>
        </p:nvSpPr>
        <p:spPr>
          <a:xfrm>
            <a:off x="500034" y="1714488"/>
            <a:ext cx="8001056" cy="5078313"/>
          </a:xfrm>
          <a:prstGeom prst="rect">
            <a:avLst/>
          </a:prstGeom>
          <a:noFill/>
        </p:spPr>
        <p:txBody>
          <a:bodyPr wrap="square" rtlCol="0">
            <a:spAutoFit/>
          </a:bodyPr>
          <a:lstStyle/>
          <a:p>
            <a:pPr marL="342900" indent="-342900">
              <a:buFont typeface="Wingdings" pitchFamily="2" charset="2"/>
              <a:buChar char="v"/>
            </a:pPr>
            <a:r>
              <a:rPr lang="es-ES" dirty="0" smtClean="0">
                <a:latin typeface="+mj-lt"/>
              </a:rPr>
              <a:t> RESUMEN</a:t>
            </a:r>
          </a:p>
          <a:p>
            <a:pPr>
              <a:buFont typeface="Wingdings" pitchFamily="2" charset="2"/>
              <a:buChar char="v"/>
            </a:pPr>
            <a:r>
              <a:rPr lang="es-ES" dirty="0" smtClean="0">
                <a:latin typeface="+mj-lt"/>
              </a:rPr>
              <a:t>   OBJETIVOS</a:t>
            </a:r>
          </a:p>
          <a:p>
            <a:pPr>
              <a:buFont typeface="Wingdings" pitchFamily="2" charset="2"/>
              <a:buChar char="v"/>
            </a:pPr>
            <a:r>
              <a:rPr lang="es-ES" dirty="0" smtClean="0">
                <a:latin typeface="+mj-lt"/>
              </a:rPr>
              <a:t>   INTRODUCCION</a:t>
            </a:r>
          </a:p>
          <a:p>
            <a:pPr>
              <a:buFont typeface="Wingdings" pitchFamily="2" charset="2"/>
              <a:buChar char="v"/>
            </a:pPr>
            <a:r>
              <a:rPr lang="es-ES" dirty="0" smtClean="0">
                <a:latin typeface="+mj-lt"/>
              </a:rPr>
              <a:t>   INTERMAREALES DE ALGECIRAS Y TARIFA</a:t>
            </a:r>
          </a:p>
          <a:p>
            <a:pPr>
              <a:buFont typeface="Wingdings" pitchFamily="2" charset="2"/>
              <a:buChar char="v"/>
            </a:pPr>
            <a:r>
              <a:rPr lang="es-ES" dirty="0" smtClean="0">
                <a:latin typeface="+mj-lt"/>
              </a:rPr>
              <a:t>   METODOLOGIA Y TEMPORALIZACION</a:t>
            </a:r>
          </a:p>
          <a:p>
            <a:pPr>
              <a:buFont typeface="Wingdings" pitchFamily="2" charset="2"/>
              <a:buChar char="v"/>
            </a:pPr>
            <a:r>
              <a:rPr lang="es-ES" dirty="0" smtClean="0">
                <a:latin typeface="+mj-lt"/>
              </a:rPr>
              <a:t>   CLASIFICACION DE INVERTEBRADOS</a:t>
            </a:r>
          </a:p>
          <a:p>
            <a:pPr>
              <a:buFont typeface="Wingdings" pitchFamily="2" charset="2"/>
              <a:buChar char="v"/>
            </a:pPr>
            <a:r>
              <a:rPr lang="es-ES" dirty="0" smtClean="0">
                <a:latin typeface="+mj-lt"/>
              </a:rPr>
              <a:t>   ALGUNAS ESPECIES EN DETALLE</a:t>
            </a:r>
          </a:p>
          <a:p>
            <a:pPr>
              <a:buFont typeface="Wingdings" pitchFamily="2" charset="2"/>
              <a:buChar char="v"/>
            </a:pPr>
            <a:r>
              <a:rPr lang="es-ES" dirty="0" smtClean="0">
                <a:latin typeface="+mj-lt"/>
              </a:rPr>
              <a:t>   CLASIFICACION DE MACROALGAS</a:t>
            </a:r>
          </a:p>
          <a:p>
            <a:pPr>
              <a:buFont typeface="Wingdings" pitchFamily="2" charset="2"/>
              <a:buChar char="v"/>
            </a:pPr>
            <a:r>
              <a:rPr lang="es-ES" dirty="0" smtClean="0">
                <a:latin typeface="+mj-lt"/>
              </a:rPr>
              <a:t>   ALGUNAS MACROALGAS EN DETALLE</a:t>
            </a:r>
          </a:p>
          <a:p>
            <a:pPr>
              <a:buFont typeface="Wingdings" pitchFamily="2" charset="2"/>
              <a:buChar char="v"/>
            </a:pPr>
            <a:r>
              <a:rPr lang="es-ES" dirty="0" smtClean="0">
                <a:latin typeface="+mj-lt"/>
              </a:rPr>
              <a:t>   CICLOS REPRODUCTORES</a:t>
            </a:r>
          </a:p>
          <a:p>
            <a:pPr>
              <a:buFont typeface="Wingdings" pitchFamily="2" charset="2"/>
              <a:buChar char="v"/>
            </a:pPr>
            <a:r>
              <a:rPr lang="es-ES" dirty="0" smtClean="0">
                <a:latin typeface="+mj-lt"/>
              </a:rPr>
              <a:t>   RESULTADOS</a:t>
            </a:r>
          </a:p>
          <a:p>
            <a:pPr>
              <a:buFont typeface="Wingdings" pitchFamily="2" charset="2"/>
              <a:buChar char="v"/>
            </a:pPr>
            <a:r>
              <a:rPr lang="es-ES" dirty="0" smtClean="0">
                <a:latin typeface="+mj-lt"/>
              </a:rPr>
              <a:t>   CONCLUSIONES</a:t>
            </a:r>
          </a:p>
          <a:p>
            <a:pPr>
              <a:buFont typeface="Wingdings" pitchFamily="2" charset="2"/>
              <a:buChar char="v"/>
            </a:pPr>
            <a:r>
              <a:rPr lang="es-ES" dirty="0" smtClean="0">
                <a:latin typeface="+mj-lt"/>
              </a:rPr>
              <a:t>   BIBLIOGRAFIA</a:t>
            </a:r>
          </a:p>
          <a:p>
            <a:pPr>
              <a:buFont typeface="Wingdings" pitchFamily="2" charset="2"/>
              <a:buChar char="v"/>
            </a:pPr>
            <a:r>
              <a:rPr lang="es-ES" dirty="0" smtClean="0">
                <a:latin typeface="+mj-lt"/>
              </a:rPr>
              <a:t>   WEBGRAFIA</a:t>
            </a:r>
          </a:p>
          <a:p>
            <a:pPr>
              <a:buFont typeface="Wingdings" pitchFamily="2" charset="2"/>
              <a:buChar char="v"/>
            </a:pPr>
            <a:r>
              <a:rPr lang="es-ES" dirty="0" smtClean="0">
                <a:latin typeface="+mj-lt"/>
              </a:rPr>
              <a:t>   AGRADECIMIENTOS</a:t>
            </a:r>
          </a:p>
          <a:p>
            <a:endParaRPr lang="es-ES" dirty="0" smtClean="0"/>
          </a:p>
          <a:p>
            <a:endParaRPr lang="es-ES" dirty="0" smtClean="0"/>
          </a:p>
          <a:p>
            <a:endParaRPr lang="es-ES" dirty="0"/>
          </a:p>
        </p:txBody>
      </p:sp>
    </p:spTree>
  </p:cSld>
  <p:clrMapOvr>
    <a:masterClrMapping/>
  </p:clrMapOvr>
  <p:transition advTm="6043">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5786" y="428604"/>
            <a:ext cx="8101042" cy="1162050"/>
          </a:xfrm>
        </p:spPr>
        <p:txBody>
          <a:bodyPr>
            <a:normAutofit/>
          </a:bodyPr>
          <a:lstStyle/>
          <a:p>
            <a:r>
              <a:rPr lang="es-ES" dirty="0" smtClean="0"/>
              <a:t/>
            </a:r>
            <a:br>
              <a:rPr lang="es-ES" dirty="0" smtClean="0"/>
            </a:br>
            <a:endParaRPr lang="es-ES" dirty="0"/>
          </a:p>
        </p:txBody>
      </p:sp>
      <p:sp>
        <p:nvSpPr>
          <p:cNvPr id="7" name="6 CuadroTexto"/>
          <p:cNvSpPr txBox="1"/>
          <p:nvPr/>
        </p:nvSpPr>
        <p:spPr>
          <a:xfrm>
            <a:off x="1785918" y="1142984"/>
            <a:ext cx="184731" cy="369332"/>
          </a:xfrm>
          <a:prstGeom prst="rect">
            <a:avLst/>
          </a:prstGeom>
          <a:noFill/>
        </p:spPr>
        <p:txBody>
          <a:bodyPr wrap="none" rtlCol="0">
            <a:spAutoFit/>
          </a:bodyPr>
          <a:lstStyle/>
          <a:p>
            <a:endParaRPr lang="es-ES" dirty="0"/>
          </a:p>
        </p:txBody>
      </p:sp>
      <p:sp>
        <p:nvSpPr>
          <p:cNvPr id="8" name="7 Rectángulo"/>
          <p:cNvSpPr/>
          <p:nvPr/>
        </p:nvSpPr>
        <p:spPr>
          <a:xfrm>
            <a:off x="1000100" y="428604"/>
            <a:ext cx="7143800" cy="923330"/>
          </a:xfrm>
          <a:prstGeom prst="rect">
            <a:avLst/>
          </a:prstGeom>
          <a:noFill/>
        </p:spPr>
        <p:txBody>
          <a:bodyPr wrap="square" lIns="91440" tIns="45720" rIns="91440" bIns="45720">
            <a:spAutoFit/>
          </a:bodyPr>
          <a:lstStyle/>
          <a:p>
            <a:pPr algn="ctr"/>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RESUMEN</a:t>
            </a:r>
            <a:endParaRPr lang="es-E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10" name="9 Rectángulo"/>
          <p:cNvSpPr/>
          <p:nvPr/>
        </p:nvSpPr>
        <p:spPr>
          <a:xfrm>
            <a:off x="285720" y="1285860"/>
            <a:ext cx="8429684" cy="3416320"/>
          </a:xfrm>
          <a:prstGeom prst="rect">
            <a:avLst/>
          </a:prstGeom>
        </p:spPr>
        <p:txBody>
          <a:bodyPr wrap="square">
            <a:spAutoFit/>
          </a:bodyPr>
          <a:lstStyle/>
          <a:p>
            <a:pPr algn="just"/>
            <a:r>
              <a:rPr lang="es-ES" dirty="0" smtClean="0">
                <a:ln w="11430"/>
                <a:latin typeface="+mj-lt"/>
                <a:cs typeface="Arial" pitchFamily="34" charset="0"/>
              </a:rPr>
              <a:t>La utilización del entorno próximo al alumno como objeto de una investigación aporta a un proyecto de investigación no solo la consecución del método científico, sino también, el conocimiento de aquello que nos rodea.  Es interesante que de ambos aspectos pueda derivarse un interés en la defensa del medio ambiente cercano a los alumnos y alumnas. El litoral de Algeciras y Tarifa, y en concreto los </a:t>
            </a:r>
            <a:r>
              <a:rPr lang="es-ES" dirty="0" err="1" smtClean="0">
                <a:ln w="11430"/>
                <a:latin typeface="+mj-lt"/>
                <a:cs typeface="Arial" pitchFamily="34" charset="0"/>
              </a:rPr>
              <a:t>intermareales</a:t>
            </a:r>
            <a:r>
              <a:rPr lang="es-ES" dirty="0" smtClean="0">
                <a:ln w="11430"/>
                <a:latin typeface="+mj-lt"/>
                <a:cs typeface="Arial" pitchFamily="34" charset="0"/>
              </a:rPr>
              <a:t> de la  Isla de Tarifa y Punta Carnero, forman parte del Parque Natural del Estrecho considerándose  ambas como zonas sensibles, que albergan especies de gran interés.</a:t>
            </a:r>
          </a:p>
          <a:p>
            <a:endParaRPr lang="es-ES" dirty="0" smtClean="0">
              <a:ln w="11430"/>
              <a:latin typeface="+mj-lt"/>
              <a:cs typeface="Arial" pitchFamily="34" charset="0"/>
            </a:endParaRPr>
          </a:p>
          <a:p>
            <a:r>
              <a:rPr lang="es-ES" dirty="0" smtClean="0">
                <a:ln w="11430"/>
                <a:latin typeface="+mj-lt"/>
                <a:cs typeface="Arial" pitchFamily="34" charset="0"/>
              </a:rPr>
              <a:t>	Las </a:t>
            </a:r>
            <a:r>
              <a:rPr lang="es-ES" dirty="0" err="1" smtClean="0">
                <a:ln w="11430"/>
                <a:latin typeface="+mj-lt"/>
                <a:cs typeface="Arial" pitchFamily="34" charset="0"/>
              </a:rPr>
              <a:t>macroalgas</a:t>
            </a:r>
            <a:r>
              <a:rPr lang="es-ES" dirty="0" smtClean="0">
                <a:ln w="11430"/>
                <a:latin typeface="+mj-lt"/>
                <a:cs typeface="Arial" pitchFamily="34" charset="0"/>
              </a:rPr>
              <a:t>, su observación , condiciones de cultivo, y clasificación ,junto con una aproximación a aquella fauna  invertebrada que se alimenta y cobija en ellas, son el objeto de nuestro estudio.</a:t>
            </a:r>
          </a:p>
          <a:p>
            <a:endParaRPr lang="es-ES" dirty="0">
              <a:ln w="11430"/>
              <a:latin typeface="Arial" pitchFamily="34" charset="0"/>
              <a:cs typeface="Arial" pitchFamily="34" charset="0"/>
            </a:endParaRPr>
          </a:p>
        </p:txBody>
      </p:sp>
      <p:pic>
        <p:nvPicPr>
          <p:cNvPr id="23553" name="Picture 1" descr="C:\Users\Jose Sambucety\Desktop\ALGAS\MEMORIAS E INFORMES\muestreo en tarifa\DSC04220.JPG"/>
          <p:cNvPicPr>
            <a:picLocks noChangeAspect="1" noChangeArrowheads="1"/>
          </p:cNvPicPr>
          <p:nvPr/>
        </p:nvPicPr>
        <p:blipFill>
          <a:blip r:embed="rId2" cstate="print"/>
          <a:srcRect/>
          <a:stretch>
            <a:fillRect/>
          </a:stretch>
        </p:blipFill>
        <p:spPr bwMode="auto">
          <a:xfrm>
            <a:off x="1285852" y="4509120"/>
            <a:ext cx="3143272" cy="2071678"/>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3554" name="Picture 2" descr="C:\Users\Jose Sambucety\Desktop\ALGAS\punta carnero\DSC04381.JPG"/>
          <p:cNvPicPr>
            <a:picLocks noChangeAspect="1" noChangeArrowheads="1"/>
          </p:cNvPicPr>
          <p:nvPr/>
        </p:nvPicPr>
        <p:blipFill>
          <a:blip r:embed="rId3" cstate="print"/>
          <a:srcRect/>
          <a:stretch>
            <a:fillRect/>
          </a:stretch>
        </p:blipFill>
        <p:spPr bwMode="auto">
          <a:xfrm flipH="1">
            <a:off x="5143501" y="4509120"/>
            <a:ext cx="2714646" cy="2071678"/>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2000" advTm="5843"/>
    </mc:Choice>
    <mc:Fallback xmlns="">
      <p:transition spd="slow" advTm="584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285984" y="500042"/>
            <a:ext cx="4429156" cy="923330"/>
          </a:xfrm>
          <a:prstGeom prst="rect">
            <a:avLst/>
          </a:prstGeom>
          <a:noFill/>
        </p:spPr>
        <p:txBody>
          <a:bodyPr wrap="square" lIns="91440" tIns="45720" rIns="91440" bIns="45720">
            <a:spAutoFit/>
          </a:bodyPr>
          <a:lstStyle/>
          <a:p>
            <a:pPr algn="ct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OBJETIVOS</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9" name="8 CuadroTexto"/>
          <p:cNvSpPr txBox="1"/>
          <p:nvPr/>
        </p:nvSpPr>
        <p:spPr>
          <a:xfrm>
            <a:off x="723872" y="1938326"/>
            <a:ext cx="8358246" cy="369332"/>
          </a:xfrm>
          <a:prstGeom prst="rect">
            <a:avLst/>
          </a:prstGeom>
          <a:noFill/>
        </p:spPr>
        <p:txBody>
          <a:bodyPr wrap="square" rtlCol="0">
            <a:spAutoFit/>
          </a:bodyPr>
          <a:lstStyle/>
          <a:p>
            <a:endParaRPr lang="es-ES" dirty="0"/>
          </a:p>
        </p:txBody>
      </p:sp>
      <p:sp>
        <p:nvSpPr>
          <p:cNvPr id="14" name="13 Rectángulo"/>
          <p:cNvSpPr/>
          <p:nvPr/>
        </p:nvSpPr>
        <p:spPr>
          <a:xfrm>
            <a:off x="214282" y="1214422"/>
            <a:ext cx="857256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b="1" i="1" dirty="0" smtClean="0">
                <a:latin typeface="+mj-lt"/>
              </a:rPr>
              <a:t> </a:t>
            </a:r>
            <a:endParaRPr lang="es-ES" b="1" dirty="0" smtClean="0">
              <a:latin typeface="+mj-lt"/>
            </a:endParaRPr>
          </a:p>
          <a:p>
            <a:endParaRPr lang="es-ES" b="1" dirty="0" smtClean="0">
              <a:latin typeface="+mj-lt"/>
            </a:endParaRPr>
          </a:p>
          <a:p>
            <a:pPr algn="just"/>
            <a:r>
              <a:rPr lang="es-ES" b="1" dirty="0" smtClean="0">
                <a:latin typeface="+mj-lt"/>
              </a:rPr>
              <a:t>   </a:t>
            </a:r>
            <a:endParaRPr lang="es-ES" b="1" dirty="0">
              <a:latin typeface="+mj-lt"/>
            </a:endParaRPr>
          </a:p>
        </p:txBody>
      </p:sp>
      <p:sp>
        <p:nvSpPr>
          <p:cNvPr id="19457" name="Rectangle 1"/>
          <p:cNvSpPr>
            <a:spLocks noChangeArrowheads="1"/>
          </p:cNvSpPr>
          <p:nvPr/>
        </p:nvSpPr>
        <p:spPr bwMode="auto">
          <a:xfrm>
            <a:off x="285720" y="3071810"/>
            <a:ext cx="8429684"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-Utilizar el entorno próximo al alumno como objeto de investigación.</a:t>
            </a:r>
            <a:endParaRPr kumimoji="0" lang="es-ES"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-Observar, conocer y clasificar </a:t>
            </a:r>
            <a:r>
              <a:rPr kumimoji="0" lang="es-ES" b="0" i="0" u="none" strike="noStrike" cap="none" normalizeH="0" baseline="0" dirty="0" err="1" smtClean="0">
                <a:ln>
                  <a:noFill/>
                </a:ln>
                <a:solidFill>
                  <a:schemeClr val="tx1"/>
                </a:solidFill>
                <a:effectLst/>
                <a:latin typeface="+mj-lt"/>
                <a:ea typeface="Calibri" pitchFamily="34" charset="0"/>
                <a:cs typeface="Arial" pitchFamily="34" charset="0"/>
              </a:rPr>
              <a:t>macroalgas</a:t>
            </a: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 del litoral de Algeciras y Tarifa en concreto en los </a:t>
            </a:r>
            <a:r>
              <a:rPr kumimoji="0" lang="es-ES" b="0" i="0" u="none" strike="noStrike" cap="none" normalizeH="0" baseline="0" dirty="0" err="1" smtClean="0">
                <a:ln>
                  <a:noFill/>
                </a:ln>
                <a:solidFill>
                  <a:schemeClr val="tx1"/>
                </a:solidFill>
                <a:effectLst/>
                <a:latin typeface="+mj-lt"/>
                <a:ea typeface="Calibri" pitchFamily="34" charset="0"/>
                <a:cs typeface="Arial" pitchFamily="34" charset="0"/>
              </a:rPr>
              <a:t>intermareales</a:t>
            </a: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 de ambos lugares.</a:t>
            </a:r>
            <a:endParaRPr kumimoji="0" lang="es-ES"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-Cultivar algunas especies de </a:t>
            </a:r>
            <a:r>
              <a:rPr kumimoji="0" lang="es-ES" b="0" i="0" u="none" strike="noStrike" cap="none" normalizeH="0" baseline="0" dirty="0" err="1" smtClean="0">
                <a:ln>
                  <a:noFill/>
                </a:ln>
                <a:solidFill>
                  <a:schemeClr val="tx1"/>
                </a:solidFill>
                <a:effectLst/>
                <a:latin typeface="+mj-lt"/>
                <a:ea typeface="Calibri" pitchFamily="34" charset="0"/>
                <a:cs typeface="Arial" pitchFamily="34" charset="0"/>
              </a:rPr>
              <a:t>macroalgas</a:t>
            </a: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 en el laboratorio. Estudiar la influencia del tipo de  luz (blanca, azul o roja) sobre su crecimiento </a:t>
            </a:r>
            <a:endParaRPr kumimoji="0" lang="es-ES"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-Reflexionar sobre aquellos factores que pueden incidir en su crecimiento (luz, nutrientes, oxigenación…)</a:t>
            </a:r>
            <a:endParaRPr kumimoji="0" lang="es-ES"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-Investigar los ciclos de reproducción  de algunas especies de </a:t>
            </a:r>
            <a:r>
              <a:rPr kumimoji="0" lang="es-ES" b="0" i="0" u="none" strike="noStrike" cap="none" normalizeH="0" baseline="0" dirty="0" err="1" smtClean="0">
                <a:ln>
                  <a:noFill/>
                </a:ln>
                <a:solidFill>
                  <a:schemeClr val="tx1"/>
                </a:solidFill>
                <a:effectLst/>
                <a:latin typeface="+mj-lt"/>
                <a:ea typeface="Calibri" pitchFamily="34" charset="0"/>
                <a:cs typeface="Arial" pitchFamily="34" charset="0"/>
              </a:rPr>
              <a:t>macroalgas</a:t>
            </a: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a:t>
            </a:r>
            <a:endParaRPr kumimoji="0" lang="es-ES"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-Conocer los grandes grupos taxonómicos más frecuentes de invertebrados, que se asocian a  las distintas especies de </a:t>
            </a:r>
            <a:r>
              <a:rPr kumimoji="0" lang="es-ES" b="0" i="0" u="none" strike="noStrike" cap="none" normalizeH="0" baseline="0" dirty="0" err="1" smtClean="0">
                <a:ln>
                  <a:noFill/>
                </a:ln>
                <a:solidFill>
                  <a:schemeClr val="tx1"/>
                </a:solidFill>
                <a:effectLst/>
                <a:latin typeface="+mj-lt"/>
                <a:ea typeface="Calibri" pitchFamily="34" charset="0"/>
                <a:cs typeface="Arial" pitchFamily="34" charset="0"/>
              </a:rPr>
              <a:t>macroalgas</a:t>
            </a: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a:t>
            </a:r>
            <a:endParaRPr kumimoji="0" lang="es-ES" b="0" i="0" u="none" strike="noStrike" cap="none" normalizeH="0" baseline="0" dirty="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mj-lt"/>
                <a:ea typeface="Calibri" pitchFamily="34" charset="0"/>
                <a:cs typeface="Arial" pitchFamily="34" charset="0"/>
              </a:rPr>
              <a:t>-Dar a conocer la riqueza de nuestras costas y la importancia de la conservación de las mismas.</a:t>
            </a:r>
            <a:endParaRPr kumimoji="0" lang="es-ES"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128"/>
    </mc:Choice>
    <mc:Fallback xmlns="">
      <p:transition spd="slow" advTm="812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1600250"/>
            <a:ext cx="8136904" cy="2862322"/>
          </a:xfrm>
          <a:prstGeom prst="rect">
            <a:avLst/>
          </a:prstGeom>
          <a:noFill/>
        </p:spPr>
        <p:txBody>
          <a:bodyPr wrap="square" rtlCol="0">
            <a:spAutoFit/>
          </a:bodyPr>
          <a:lstStyle/>
          <a:p>
            <a:pPr algn="just"/>
            <a:r>
              <a:rPr lang="es-ES" dirty="0">
                <a:latin typeface="+mj-lt"/>
              </a:rPr>
              <a:t>Los </a:t>
            </a:r>
            <a:r>
              <a:rPr lang="es-ES" dirty="0" err="1">
                <a:latin typeface="+mj-lt"/>
              </a:rPr>
              <a:t>intermareales</a:t>
            </a:r>
            <a:r>
              <a:rPr lang="es-ES" dirty="0">
                <a:latin typeface="+mj-lt"/>
              </a:rPr>
              <a:t> son zonas o bandas de terreno que, al subir y bajar la marea, pasan alternativamente de estar cubiertas por el agua a estar descubiertas; la banda costera que pasa del medio acuático al aéreo durante las mareas vivas es la </a:t>
            </a:r>
            <a:r>
              <a:rPr lang="es-ES" b="1" dirty="0">
                <a:latin typeface="+mj-lt"/>
              </a:rPr>
              <a:t>Zona </a:t>
            </a:r>
            <a:r>
              <a:rPr lang="es-ES" b="1" dirty="0" err="1">
                <a:latin typeface="+mj-lt"/>
              </a:rPr>
              <a:t>Intermareal</a:t>
            </a:r>
            <a:r>
              <a:rPr lang="es-ES" dirty="0">
                <a:latin typeface="+mj-lt"/>
              </a:rPr>
              <a:t>. Por encima de ella se encuentra la </a:t>
            </a:r>
            <a:r>
              <a:rPr lang="es-ES" b="1" dirty="0">
                <a:latin typeface="+mj-lt"/>
              </a:rPr>
              <a:t>Zona </a:t>
            </a:r>
            <a:r>
              <a:rPr lang="es-ES" b="1" dirty="0" err="1">
                <a:latin typeface="+mj-lt"/>
              </a:rPr>
              <a:t>supralitoral</a:t>
            </a:r>
            <a:r>
              <a:rPr lang="es-ES" dirty="0">
                <a:latin typeface="+mj-lt"/>
              </a:rPr>
              <a:t>, a donde llegan las salpicaduras del mar, y por debajo la </a:t>
            </a:r>
            <a:r>
              <a:rPr lang="es-ES" b="1" dirty="0">
                <a:latin typeface="+mj-lt"/>
              </a:rPr>
              <a:t>Zona </a:t>
            </a:r>
            <a:r>
              <a:rPr lang="es-ES" b="1" dirty="0" err="1">
                <a:latin typeface="+mj-lt"/>
              </a:rPr>
              <a:t>infralitoral</a:t>
            </a:r>
            <a:r>
              <a:rPr lang="es-ES" b="1" dirty="0">
                <a:latin typeface="+mj-lt"/>
              </a:rPr>
              <a:t> o </a:t>
            </a:r>
            <a:r>
              <a:rPr lang="es-ES" b="1" dirty="0" err="1">
                <a:latin typeface="+mj-lt"/>
              </a:rPr>
              <a:t>sublitoral</a:t>
            </a:r>
            <a:r>
              <a:rPr lang="es-ES" dirty="0">
                <a:latin typeface="+mj-lt"/>
              </a:rPr>
              <a:t>, que nunca queda al descubierto. </a:t>
            </a:r>
          </a:p>
          <a:p>
            <a:pPr algn="just"/>
            <a:r>
              <a:rPr lang="es-ES" dirty="0" err="1">
                <a:latin typeface="+mj-lt"/>
              </a:rPr>
              <a:t>Fuenteimagen:http</a:t>
            </a:r>
            <a:r>
              <a:rPr lang="es-ES" dirty="0">
                <a:latin typeface="+mj-lt"/>
              </a:rPr>
              <a:t>://centros5.pntic.mec.es/~virge133/</a:t>
            </a:r>
            <a:r>
              <a:rPr lang="es-ES" dirty="0" err="1">
                <a:latin typeface="+mj-lt"/>
              </a:rPr>
              <a:t>deptos</a:t>
            </a:r>
            <a:r>
              <a:rPr lang="es-ES" dirty="0">
                <a:latin typeface="+mj-lt"/>
              </a:rPr>
              <a:t>/</a:t>
            </a:r>
            <a:r>
              <a:rPr lang="es-ES" dirty="0" err="1">
                <a:latin typeface="+mj-lt"/>
              </a:rPr>
              <a:t>cienat</a:t>
            </a:r>
            <a:r>
              <a:rPr lang="es-ES" dirty="0">
                <a:latin typeface="+mj-lt"/>
              </a:rPr>
              <a:t>/trabajos/</a:t>
            </a:r>
            <a:r>
              <a:rPr lang="es-ES" dirty="0" err="1">
                <a:latin typeface="+mj-lt"/>
              </a:rPr>
              <a:t>zona_intermareal_archivos</a:t>
            </a:r>
            <a:r>
              <a:rPr lang="es-ES" dirty="0">
                <a:latin typeface="+mj-lt"/>
              </a:rPr>
              <a:t>/image004.jpg</a:t>
            </a:r>
          </a:p>
          <a:p>
            <a:pPr algn="just"/>
            <a:r>
              <a:rPr lang="es-ES" dirty="0">
                <a:latin typeface="+mj-lt"/>
              </a:rPr>
              <a:t>La zona </a:t>
            </a:r>
            <a:r>
              <a:rPr lang="es-ES" dirty="0" err="1">
                <a:latin typeface="+mj-lt"/>
              </a:rPr>
              <a:t>intermareal</a:t>
            </a:r>
            <a:r>
              <a:rPr lang="es-ES" dirty="0">
                <a:latin typeface="+mj-lt"/>
              </a:rPr>
              <a:t> es la que queda sometida al ritmo diario de las mareas. En ella se pueden distinguir dos tipos de sustrato: el rocoso y el arenoso o blando</a:t>
            </a:r>
          </a:p>
        </p:txBody>
      </p:sp>
      <p:sp>
        <p:nvSpPr>
          <p:cNvPr id="4" name="3 CuadroTexto"/>
          <p:cNvSpPr txBox="1"/>
          <p:nvPr/>
        </p:nvSpPr>
        <p:spPr>
          <a:xfrm>
            <a:off x="971600" y="404664"/>
            <a:ext cx="6840760" cy="1477328"/>
          </a:xfrm>
          <a:prstGeom prst="rect">
            <a:avLst/>
          </a:prstGeom>
          <a:noFill/>
        </p:spPr>
        <p:txBody>
          <a:bodyPr wrap="square" rtlCol="0">
            <a:spAutoFit/>
          </a:bodyPr>
          <a:lstStyle/>
          <a:p>
            <a:pPr algn="ctr"/>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INTRODUCCION</a:t>
            </a:r>
            <a:endParaRPr lang="es-E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endParaRPr lang="es-ES" sz="3600" dirty="0"/>
          </a:p>
        </p:txBody>
      </p:sp>
      <p:pic>
        <p:nvPicPr>
          <p:cNvPr id="5" name="4 Imagen" descr="http://centros5.pntic.mec.es/~virge133/deptos/cienat/trabajos/zona_intermareal_archivos/image004.jpg"/>
          <p:cNvPicPr/>
          <p:nvPr/>
        </p:nvPicPr>
        <p:blipFill>
          <a:blip r:embed="rId2">
            <a:extLst>
              <a:ext uri="{28A0092B-C50C-407E-A947-70E740481C1C}">
                <a14:useLocalDpi xmlns:a14="http://schemas.microsoft.com/office/drawing/2010/main" val="0"/>
              </a:ext>
            </a:extLst>
          </a:blip>
          <a:srcRect/>
          <a:stretch>
            <a:fillRect/>
          </a:stretch>
        </p:blipFill>
        <p:spPr bwMode="auto">
          <a:xfrm>
            <a:off x="2277430" y="4797152"/>
            <a:ext cx="4670834" cy="1656184"/>
          </a:xfrm>
          <a:prstGeom prst="rect">
            <a:avLst/>
          </a:prstGeom>
          <a:noFill/>
          <a:ln>
            <a:noFill/>
          </a:ln>
        </p:spPr>
      </p:pic>
    </p:spTree>
    <p:extLst>
      <p:ext uri="{BB962C8B-B14F-4D97-AF65-F5344CB8AC3E}">
        <p14:creationId xmlns:p14="http://schemas.microsoft.com/office/powerpoint/2010/main" val="3030720987"/>
      </p:ext>
    </p:extLst>
  </p:cSld>
  <p:clrMapOvr>
    <a:masterClrMapping/>
  </p:clrMapOvr>
  <mc:AlternateContent xmlns:mc="http://schemas.openxmlformats.org/markup-compatibility/2006" xmlns:p14="http://schemas.microsoft.com/office/powerpoint/2010/main">
    <mc:Choice Requires="p14">
      <p:transition spd="slow" p14:dur="2000" advTm="4929"/>
    </mc:Choice>
    <mc:Fallback xmlns="">
      <p:transition spd="slow" advTm="492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764704"/>
            <a:ext cx="6840760" cy="1754326"/>
          </a:xfrm>
          <a:prstGeom prst="rect">
            <a:avLst/>
          </a:prstGeom>
          <a:noFill/>
        </p:spPr>
        <p:txBody>
          <a:bodyPr wrap="square" rtlCol="0">
            <a:spAutoFit/>
          </a:bodyPr>
          <a:lstStyle/>
          <a:p>
            <a:pPr algn="ctr"/>
            <a:r>
              <a:rPr lang="es-E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Intermareales</a:t>
            </a:r>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de tarifa y </a:t>
            </a:r>
            <a:r>
              <a:rPr lang="es-E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algeciras</a:t>
            </a:r>
            <a:endParaRPr lang="es-ES" sz="5400" dirty="0">
              <a:latin typeface="+mj-lt"/>
            </a:endParaRPr>
          </a:p>
        </p:txBody>
      </p:sp>
      <p:pic>
        <p:nvPicPr>
          <p:cNvPr id="3" name="0 Imagen"/>
          <p:cNvPicPr/>
          <p:nvPr/>
        </p:nvPicPr>
        <p:blipFill>
          <a:blip r:embed="rId2" cstate="print">
            <a:extLst>
              <a:ext uri="{28A0092B-C50C-407E-A947-70E740481C1C}">
                <a14:useLocalDpi xmlns:a14="http://schemas.microsoft.com/office/drawing/2010/main" val="0"/>
              </a:ext>
            </a:extLst>
          </a:blip>
          <a:stretch>
            <a:fillRect/>
          </a:stretch>
        </p:blipFill>
        <p:spPr>
          <a:xfrm>
            <a:off x="1000100" y="2714620"/>
            <a:ext cx="3159423" cy="2364140"/>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3 Imagen" descr="http://upload.wikimedia.org/wikipedia/commons/thumb/e/e0/Punta_Carnero.JPG/220px-Punta_Carnero.JPG"/>
          <p:cNvPicPr/>
          <p:nvPr/>
        </p:nvPicPr>
        <p:blipFill>
          <a:blip r:embed="rId3"/>
          <a:srcRect/>
          <a:stretch>
            <a:fillRect/>
          </a:stretch>
        </p:blipFill>
        <p:spPr bwMode="auto">
          <a:xfrm>
            <a:off x="4857752" y="2714620"/>
            <a:ext cx="3168352" cy="2364140"/>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40190534"/>
      </p:ext>
    </p:extLst>
  </p:cSld>
  <p:clrMapOvr>
    <a:masterClrMapping/>
  </p:clrMapOvr>
  <mc:AlternateContent xmlns:mc="http://schemas.openxmlformats.org/markup-compatibility/2006" xmlns:p14="http://schemas.microsoft.com/office/powerpoint/2010/main">
    <mc:Choice Requires="p14">
      <p:transition spd="slow" p14:dur="2000" advTm="5067"/>
    </mc:Choice>
    <mc:Fallback xmlns="">
      <p:transition spd="slow" advTm="506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2910" y="214290"/>
            <a:ext cx="7819666" cy="1754326"/>
          </a:xfrm>
          <a:prstGeom prst="rect">
            <a:avLst/>
          </a:prstGeom>
          <a:noFill/>
        </p:spPr>
        <p:txBody>
          <a:bodyPr wrap="square" lIns="91440" tIns="45720" rIns="91440" bIns="45720">
            <a:spAutoFit/>
          </a:bodyPr>
          <a:lstStyle/>
          <a:p>
            <a:pPr algn="ctr"/>
            <a:r>
              <a:rPr lang="es-E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MetodologIa</a:t>
            </a: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y temp0ralizacion</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3" name="2 Rectángulo"/>
          <p:cNvSpPr/>
          <p:nvPr/>
        </p:nvSpPr>
        <p:spPr>
          <a:xfrm>
            <a:off x="1201686" y="2967335"/>
            <a:ext cx="34977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5 Imagen" descr="C:\Users\usuario\Documents\TODO CURSO  12-13\ALGAS\recogida de muestras  HAPOLPTERIS SCOPARIA 11 11 2012 Y FOTOS DEL MUESTREODEL DIA 11 DE NOV\IMG_08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4486343"/>
            <a:ext cx="3258423" cy="2004746"/>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0 Imagen"/>
          <p:cNvPicPr/>
          <p:nvPr/>
        </p:nvPicPr>
        <p:blipFill>
          <a:blip r:embed="rId3" cstate="print">
            <a:extLst>
              <a:ext uri="{28A0092B-C50C-407E-A947-70E740481C1C}">
                <a14:useLocalDpi xmlns:a14="http://schemas.microsoft.com/office/drawing/2010/main" val="0"/>
              </a:ext>
            </a:extLst>
          </a:blip>
          <a:stretch>
            <a:fillRect/>
          </a:stretch>
        </p:blipFill>
        <p:spPr>
          <a:xfrm>
            <a:off x="1554183" y="4486343"/>
            <a:ext cx="2469068" cy="2031125"/>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7 Rectángulo"/>
          <p:cNvSpPr/>
          <p:nvPr/>
        </p:nvSpPr>
        <p:spPr>
          <a:xfrm>
            <a:off x="571472" y="1857364"/>
            <a:ext cx="8143932" cy="2308324"/>
          </a:xfrm>
          <a:prstGeom prst="rect">
            <a:avLst/>
          </a:prstGeom>
        </p:spPr>
        <p:txBody>
          <a:bodyPr wrap="square">
            <a:spAutoFit/>
          </a:bodyPr>
          <a:lstStyle/>
          <a:p>
            <a:pPr algn="just"/>
            <a:r>
              <a:rPr lang="es-ES" b="1" i="1" dirty="0" smtClean="0"/>
              <a:t>	</a:t>
            </a:r>
            <a:r>
              <a:rPr lang="es-ES" b="1" i="1" dirty="0" smtClean="0">
                <a:latin typeface="+mj-lt"/>
              </a:rPr>
              <a:t>1)Fase previa al trabajo de campo Octubre 2012</a:t>
            </a:r>
          </a:p>
          <a:p>
            <a:pPr algn="just"/>
            <a:r>
              <a:rPr lang="es-ES" dirty="0" smtClean="0">
                <a:latin typeface="+mj-lt"/>
              </a:rPr>
              <a:t>-Búsqueda de bibliografía alusiva al tema.</a:t>
            </a:r>
          </a:p>
          <a:p>
            <a:pPr algn="just"/>
            <a:r>
              <a:rPr lang="es-ES" dirty="0" smtClean="0">
                <a:latin typeface="+mj-lt"/>
              </a:rPr>
              <a:t>-Contactos con la Universidad de Málaga ,Profesores </a:t>
            </a:r>
            <a:r>
              <a:rPr lang="es-ES" dirty="0" err="1" smtClean="0">
                <a:latin typeface="+mj-lt"/>
              </a:rPr>
              <a:t>F.Gordillo</a:t>
            </a:r>
            <a:r>
              <a:rPr lang="es-ES" dirty="0" smtClean="0">
                <a:latin typeface="+mj-lt"/>
              </a:rPr>
              <a:t> y </a:t>
            </a:r>
            <a:r>
              <a:rPr lang="es-ES" dirty="0" err="1" smtClean="0">
                <a:latin typeface="+mj-lt"/>
              </a:rPr>
              <a:t>M.Segovia</a:t>
            </a:r>
            <a:r>
              <a:rPr lang="es-ES" dirty="0" smtClean="0">
                <a:latin typeface="+mj-lt"/>
              </a:rPr>
              <a:t>, expertos en Macro y </a:t>
            </a:r>
            <a:r>
              <a:rPr lang="es-ES" dirty="0" err="1" smtClean="0">
                <a:latin typeface="+mj-lt"/>
              </a:rPr>
              <a:t>microalgas</a:t>
            </a:r>
            <a:r>
              <a:rPr lang="es-ES" dirty="0" smtClean="0">
                <a:latin typeface="+mj-lt"/>
              </a:rPr>
              <a:t>, y sus medios de cultivo.</a:t>
            </a:r>
          </a:p>
          <a:p>
            <a:pPr algn="just"/>
            <a:r>
              <a:rPr lang="es-ES" dirty="0" smtClean="0">
                <a:latin typeface="+mj-lt"/>
              </a:rPr>
              <a:t>-Contactos con la Oficina del Parque Natural del Estrecho para solicitar  los permisos pertinentes que nos permitirán muestrear en la Isla de Tarifa , Playa de </a:t>
            </a:r>
            <a:r>
              <a:rPr lang="es-ES" dirty="0" err="1" smtClean="0">
                <a:latin typeface="+mj-lt"/>
              </a:rPr>
              <a:t>Getares</a:t>
            </a:r>
            <a:r>
              <a:rPr lang="es-ES" dirty="0" smtClean="0">
                <a:latin typeface="+mj-lt"/>
              </a:rPr>
              <a:t> y Punta Carnero ,en Algeciras.</a:t>
            </a:r>
          </a:p>
          <a:p>
            <a:pPr algn="just"/>
            <a:r>
              <a:rPr lang="es-ES" dirty="0" smtClean="0">
                <a:latin typeface="+mj-lt"/>
              </a:rPr>
              <a:t>	</a:t>
            </a:r>
            <a:r>
              <a:rPr lang="es-ES" b="1" i="1" dirty="0" smtClean="0">
                <a:latin typeface="+mj-lt"/>
              </a:rPr>
              <a:t>2)Montaje del sistema de cultivo Noviembre 2012</a:t>
            </a:r>
            <a:endParaRPr lang="es-ES" b="1" i="1"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advTm="4998"/>
    </mc:Choice>
    <mc:Fallback xmlns="">
      <p:transition spd="slow" advTm="499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14282" y="357166"/>
            <a:ext cx="8001056" cy="1754326"/>
          </a:xfrm>
          <a:prstGeom prst="rect">
            <a:avLst/>
          </a:prstGeom>
        </p:spPr>
        <p:txBody>
          <a:bodyPr wrap="square">
            <a:spAutoFit/>
          </a:bodyPr>
          <a:lstStyle/>
          <a:p>
            <a:pPr algn="ctr"/>
            <a:r>
              <a:rPr lang="es-E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MetodologIa</a:t>
            </a:r>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y </a:t>
            </a:r>
            <a:r>
              <a:rPr lang="es-E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temporalizacion</a:t>
            </a:r>
            <a:endParaRPr lang="es-E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19458" name="Rectangle 2"/>
          <p:cNvSpPr>
            <a:spLocks noChangeArrowheads="1"/>
          </p:cNvSpPr>
          <p:nvPr/>
        </p:nvSpPr>
        <p:spPr bwMode="auto">
          <a:xfrm>
            <a:off x="-214346" y="3844742"/>
            <a:ext cx="968289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1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CuadroTexto"/>
          <p:cNvSpPr txBox="1"/>
          <p:nvPr/>
        </p:nvSpPr>
        <p:spPr>
          <a:xfrm>
            <a:off x="214282" y="2226696"/>
            <a:ext cx="8678198" cy="646331"/>
          </a:xfrm>
          <a:prstGeom prst="rect">
            <a:avLst/>
          </a:prstGeom>
          <a:noFill/>
        </p:spPr>
        <p:txBody>
          <a:bodyPr wrap="square" rtlCol="0">
            <a:spAutoFit/>
          </a:bodyPr>
          <a:lstStyle/>
          <a:p>
            <a:pPr algn="ctr"/>
            <a:r>
              <a:rPr lang="es-ES" dirty="0" smtClean="0">
                <a:latin typeface="+mj-lt"/>
              </a:rPr>
              <a:t>MUESTREOS, SEGUIMIENTO DE CULTIVO Y CLASIFICACION DE ESPECIES</a:t>
            </a:r>
          </a:p>
          <a:p>
            <a:pPr algn="ctr"/>
            <a:r>
              <a:rPr lang="es-ES" b="1" i="1" dirty="0" smtClean="0">
                <a:latin typeface="+mj-lt"/>
              </a:rPr>
              <a:t>NOVIEMBRE 2012 MARZO 2013</a:t>
            </a:r>
            <a:endParaRPr lang="es-ES" b="1" i="1" dirty="0">
              <a:latin typeface="+mj-lt"/>
            </a:endParaRPr>
          </a:p>
        </p:txBody>
      </p:sp>
      <p:sp>
        <p:nvSpPr>
          <p:cNvPr id="4" name="3 CuadroTexto"/>
          <p:cNvSpPr txBox="1"/>
          <p:nvPr/>
        </p:nvSpPr>
        <p:spPr>
          <a:xfrm>
            <a:off x="1421033" y="3140968"/>
            <a:ext cx="6264696" cy="923330"/>
          </a:xfrm>
          <a:prstGeom prst="rect">
            <a:avLst/>
          </a:prstGeom>
          <a:noFill/>
        </p:spPr>
        <p:txBody>
          <a:bodyPr wrap="square" rtlCol="0">
            <a:spAutoFit/>
          </a:bodyPr>
          <a:lstStyle/>
          <a:p>
            <a:pPr marL="342900" indent="-342900">
              <a:buAutoNum type="arabicParenR"/>
            </a:pPr>
            <a:r>
              <a:rPr lang="es-ES" b="1" i="1" dirty="0" smtClean="0">
                <a:latin typeface="+mj-lt"/>
              </a:rPr>
              <a:t>Determinación </a:t>
            </a:r>
            <a:r>
              <a:rPr lang="es-ES" b="1" i="1" dirty="0">
                <a:latin typeface="+mj-lt"/>
              </a:rPr>
              <a:t>del </a:t>
            </a:r>
            <a:r>
              <a:rPr lang="es-ES" b="1" i="1" dirty="0" smtClean="0">
                <a:latin typeface="+mj-lt"/>
              </a:rPr>
              <a:t>crecimiento en </a:t>
            </a:r>
            <a:r>
              <a:rPr lang="es-ES" b="1" i="1" dirty="0" err="1" smtClean="0">
                <a:latin typeface="+mj-lt"/>
              </a:rPr>
              <a:t>macroalgas</a:t>
            </a:r>
            <a:r>
              <a:rPr lang="es-ES" b="1" i="1" dirty="0" smtClean="0">
                <a:latin typeface="+mj-lt"/>
              </a:rPr>
              <a:t>. Luz blanca en primer lugar y posteriormente con luz roja</a:t>
            </a:r>
          </a:p>
          <a:p>
            <a:pPr marL="342900" indent="-342900">
              <a:buAutoNum type="arabicParenR"/>
            </a:pPr>
            <a:r>
              <a:rPr lang="es-ES" b="1" i="1" dirty="0" smtClean="0">
                <a:latin typeface="+mj-lt"/>
              </a:rPr>
              <a:t>Toma de datos</a:t>
            </a:r>
            <a:endParaRPr lang="es-ES" dirty="0">
              <a:latin typeface="+mj-lt"/>
            </a:endParaRPr>
          </a:p>
        </p:txBody>
      </p:sp>
      <p:pic>
        <p:nvPicPr>
          <p:cNvPr id="11" name="0 Imagen"/>
          <p:cNvPicPr/>
          <p:nvPr/>
        </p:nvPicPr>
        <p:blipFill>
          <a:blip r:embed="rId2" cstate="print">
            <a:extLst>
              <a:ext uri="{28A0092B-C50C-407E-A947-70E740481C1C}">
                <a14:useLocalDpi xmlns:a14="http://schemas.microsoft.com/office/drawing/2010/main" val="0"/>
              </a:ext>
            </a:extLst>
          </a:blip>
          <a:stretch>
            <a:fillRect/>
          </a:stretch>
        </p:blipFill>
        <p:spPr>
          <a:xfrm>
            <a:off x="827584" y="4162038"/>
            <a:ext cx="2989634" cy="2158131"/>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0 Imagen"/>
          <p:cNvPicPr/>
          <p:nvPr/>
        </p:nvPicPr>
        <p:blipFill>
          <a:blip r:embed="rId3" cstate="print">
            <a:extLst>
              <a:ext uri="{28A0092B-C50C-407E-A947-70E740481C1C}">
                <a14:useLocalDpi xmlns:a14="http://schemas.microsoft.com/office/drawing/2010/main" val="0"/>
              </a:ext>
            </a:extLst>
          </a:blip>
          <a:stretch>
            <a:fillRect/>
          </a:stretch>
        </p:blipFill>
        <p:spPr>
          <a:xfrm>
            <a:off x="4937994" y="4159335"/>
            <a:ext cx="3168352" cy="2160834"/>
          </a:xfrm>
          <a:prstGeom prst="rect">
            <a:avLst/>
          </a:prstGeom>
          <a:ln w="190500" cap="sq">
            <a:solidFill>
              <a:schemeClr val="tx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2000" advTm="7652"/>
    </mc:Choice>
    <mc:Fallback xmlns="">
      <p:transition spd="slow" advTm="7652"/>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2218</TotalTime>
  <Words>758</Words>
  <Application>Microsoft Office PowerPoint</Application>
  <PresentationFormat>Presentación en pantalla (4:3)</PresentationFormat>
  <Paragraphs>154</Paragraphs>
  <Slides>26</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Aparajita</vt:lpstr>
      <vt:lpstr>Arial</vt:lpstr>
      <vt:lpstr>Calibri</vt:lpstr>
      <vt:lpstr>Times New Roman</vt:lpstr>
      <vt:lpstr>Wingdings</vt:lpstr>
      <vt:lpstr>Tema de Office</vt:lpstr>
      <vt:lpstr>¿QUIÉN VIVE AHÍ?</vt:lpstr>
      <vt:lpstr>Presentación de PowerPoint</vt:lpstr>
      <vt:lpstr>INDICE</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  INVERTEBRADOS ASOCIADOS a las algas AMPHIPODOS</vt:lpstr>
      <vt:lpstr>Presentación de PowerPoint</vt:lpstr>
      <vt:lpstr>Presentación de PowerPoint</vt:lpstr>
      <vt:lpstr>Presentación de PowerPoint</vt:lpstr>
      <vt:lpstr> CICLOS REPRODUCTORES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CONTACTOS CON PERSONAS Y ENTIDADES </vt:lpstr>
      <vt:lpstr>Premios y reconocimientos</vt:lpstr>
      <vt:lpstr>Album de recuerdos….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¿QUIÉN VIVE AHÍ?</dc:title>
  <dc:creator>Jose Sambucety</dc:creator>
  <cp:lastModifiedBy>DELL</cp:lastModifiedBy>
  <cp:revision>110</cp:revision>
  <dcterms:created xsi:type="dcterms:W3CDTF">2012-12-16T12:48:59Z</dcterms:created>
  <dcterms:modified xsi:type="dcterms:W3CDTF">2015-06-13T15:14:10Z</dcterms:modified>
</cp:coreProperties>
</file>